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69" r:id="rId4"/>
    <p:sldId id="366" r:id="rId5"/>
    <p:sldId id="263" r:id="rId6"/>
    <p:sldId id="267" r:id="rId7"/>
    <p:sldId id="264" r:id="rId8"/>
    <p:sldId id="268" r:id="rId9"/>
    <p:sldId id="269" r:id="rId10"/>
    <p:sldId id="270" r:id="rId11"/>
    <p:sldId id="271" r:id="rId12"/>
    <p:sldId id="284" r:id="rId13"/>
    <p:sldId id="272" r:id="rId14"/>
    <p:sldId id="285" r:id="rId15"/>
    <p:sldId id="286" r:id="rId16"/>
    <p:sldId id="287" r:id="rId17"/>
    <p:sldId id="289" r:id="rId18"/>
    <p:sldId id="290" r:id="rId19"/>
    <p:sldId id="292" r:id="rId20"/>
    <p:sldId id="293" r:id="rId21"/>
    <p:sldId id="294" r:id="rId22"/>
    <p:sldId id="295" r:id="rId23"/>
    <p:sldId id="296" r:id="rId24"/>
    <p:sldId id="297" r:id="rId25"/>
    <p:sldId id="301" r:id="rId26"/>
    <p:sldId id="299" r:id="rId27"/>
    <p:sldId id="300" r:id="rId28"/>
    <p:sldId id="298" r:id="rId29"/>
    <p:sldId id="302" r:id="rId30"/>
    <p:sldId id="306" r:id="rId31"/>
    <p:sldId id="305" r:id="rId32"/>
    <p:sldId id="303" r:id="rId33"/>
    <p:sldId id="310" r:id="rId34"/>
    <p:sldId id="311" r:id="rId35"/>
    <p:sldId id="312" r:id="rId36"/>
    <p:sldId id="313" r:id="rId37"/>
    <p:sldId id="314" r:id="rId38"/>
    <p:sldId id="316" r:id="rId39"/>
    <p:sldId id="317" r:id="rId40"/>
    <p:sldId id="315" r:id="rId41"/>
    <p:sldId id="309" r:id="rId42"/>
    <p:sldId id="318" r:id="rId43"/>
    <p:sldId id="319" r:id="rId44"/>
    <p:sldId id="320" r:id="rId45"/>
    <p:sldId id="308" r:id="rId46"/>
    <p:sldId id="321" r:id="rId47"/>
    <p:sldId id="322" r:id="rId48"/>
    <p:sldId id="323" r:id="rId49"/>
    <p:sldId id="324" r:id="rId50"/>
    <p:sldId id="325" r:id="rId51"/>
    <p:sldId id="307" r:id="rId52"/>
    <p:sldId id="326" r:id="rId53"/>
    <p:sldId id="327" r:id="rId54"/>
    <p:sldId id="332" r:id="rId55"/>
    <p:sldId id="328" r:id="rId56"/>
    <p:sldId id="329" r:id="rId57"/>
    <p:sldId id="330" r:id="rId58"/>
    <p:sldId id="331" r:id="rId59"/>
    <p:sldId id="333" r:id="rId60"/>
    <p:sldId id="334" r:id="rId61"/>
    <p:sldId id="335" r:id="rId62"/>
    <p:sldId id="336" r:id="rId63"/>
    <p:sldId id="337" r:id="rId64"/>
    <p:sldId id="339" r:id="rId65"/>
    <p:sldId id="340" r:id="rId66"/>
    <p:sldId id="364" r:id="rId67"/>
    <p:sldId id="357" r:id="rId68"/>
    <p:sldId id="358" r:id="rId69"/>
    <p:sldId id="359" r:id="rId70"/>
    <p:sldId id="360" r:id="rId71"/>
    <p:sldId id="361" r:id="rId72"/>
    <p:sldId id="362" r:id="rId73"/>
    <p:sldId id="363" r:id="rId74"/>
    <p:sldId id="274" r:id="rId75"/>
    <p:sldId id="275" r:id="rId76"/>
    <p:sldId id="283" r:id="rId77"/>
    <p:sldId id="276" r:id="rId78"/>
    <p:sldId id="377" r:id="rId79"/>
    <p:sldId id="277" r:id="rId80"/>
    <p:sldId id="347" r:id="rId81"/>
    <p:sldId id="365" r:id="rId82"/>
    <p:sldId id="343" r:id="rId83"/>
    <p:sldId id="344" r:id="rId84"/>
    <p:sldId id="345" r:id="rId85"/>
    <p:sldId id="346" r:id="rId86"/>
    <p:sldId id="278" r:id="rId87"/>
    <p:sldId id="374" r:id="rId88"/>
    <p:sldId id="376" r:id="rId89"/>
    <p:sldId id="265" r:id="rId90"/>
    <p:sldId id="373" r:id="rId91"/>
    <p:sldId id="372" r:id="rId92"/>
    <p:sldId id="375" r:id="rId93"/>
    <p:sldId id="279" r:id="rId94"/>
    <p:sldId id="280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A3EF-DFAE-4A28-8159-2F0A4DE3CA6E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6A28F-CAF8-47B3-894E-C2DE44BBF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A3EF-DFAE-4A28-8159-2F0A4DE3CA6E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6A28F-CAF8-47B3-894E-C2DE44BBF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A3EF-DFAE-4A28-8159-2F0A4DE3CA6E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6A28F-CAF8-47B3-894E-C2DE44BBF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A3EF-DFAE-4A28-8159-2F0A4DE3CA6E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6A28F-CAF8-47B3-894E-C2DE44BBF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A3EF-DFAE-4A28-8159-2F0A4DE3CA6E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6A28F-CAF8-47B3-894E-C2DE44BBF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A3EF-DFAE-4A28-8159-2F0A4DE3CA6E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6A28F-CAF8-47B3-894E-C2DE44BBF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A3EF-DFAE-4A28-8159-2F0A4DE3CA6E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6A28F-CAF8-47B3-894E-C2DE44BBF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A3EF-DFAE-4A28-8159-2F0A4DE3CA6E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6A28F-CAF8-47B3-894E-C2DE44BBF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A3EF-DFAE-4A28-8159-2F0A4DE3CA6E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6A28F-CAF8-47B3-894E-C2DE44BBF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A3EF-DFAE-4A28-8159-2F0A4DE3CA6E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6A28F-CAF8-47B3-894E-C2DE44BBF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A3EF-DFAE-4A28-8159-2F0A4DE3CA6E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6A28F-CAF8-47B3-894E-C2DE44BBF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FA3EF-DFAE-4A28-8159-2F0A4DE3CA6E}" type="datetimeFigureOut">
              <a:rPr lang="en-US" smtClean="0"/>
              <a:pPr/>
              <a:t>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6A28F-CAF8-47B3-894E-C2DE44BBF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TeresaL\Desktop\2015%20StarTalk&#26149;&#23395;&#30740;&#32722;&#26371;\&#39640;&#32068;\&#40635;&#23110;&#35910;&#33104;(&#28818;&#29038;).MP4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905000"/>
            <a:ext cx="8763000" cy="3733799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9600" b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介绍中国菜</a:t>
            </a:r>
            <a:br>
              <a:rPr lang="zh-TW" altLang="en-US" sz="9600" b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</a:br>
            <a:endParaRPr lang="en-US" sz="9600" b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76800"/>
            <a:ext cx="6400800" cy="7620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Pre-Task </a:t>
            </a:r>
            <a:r>
              <a:rPr lang="en-US" sz="6000" b="1" dirty="0" smtClean="0">
                <a:solidFill>
                  <a:schemeClr val="bg1"/>
                </a:solidFill>
              </a:rPr>
              <a:t>Review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3500" b="1" dirty="0">
                <a:solidFill>
                  <a:srgbClr val="FFFF00"/>
                </a:solidFill>
              </a:rPr>
              <a:t>Opening Activity</a:t>
            </a:r>
          </a:p>
          <a:p>
            <a:pPr lvl="0"/>
            <a:r>
              <a:rPr lang="en-US" sz="3500" b="1" dirty="0">
                <a:solidFill>
                  <a:srgbClr val="FFFF00"/>
                </a:solidFill>
              </a:rPr>
              <a:t>What’s the name of the dish?</a:t>
            </a:r>
          </a:p>
          <a:p>
            <a:pPr>
              <a:buNone/>
            </a:pPr>
            <a:r>
              <a:rPr lang="en-US" sz="3500" b="1" dirty="0" smtClean="0">
                <a:solidFill>
                  <a:schemeClr val="bg1"/>
                </a:solidFill>
              </a:rPr>
              <a:t>    </a:t>
            </a:r>
            <a:r>
              <a:rPr lang="en-US" sz="3500" b="1" dirty="0" err="1" smtClean="0">
                <a:solidFill>
                  <a:schemeClr val="bg1"/>
                </a:solidFill>
              </a:rPr>
              <a:t>Mapo</a:t>
            </a:r>
            <a:r>
              <a:rPr lang="en-US" sz="3500" b="1" dirty="0" smtClean="0">
                <a:solidFill>
                  <a:schemeClr val="bg1"/>
                </a:solidFill>
              </a:rPr>
              <a:t> </a:t>
            </a:r>
            <a:r>
              <a:rPr lang="en-US" sz="3500" b="1" dirty="0">
                <a:solidFill>
                  <a:schemeClr val="bg1"/>
                </a:solidFill>
              </a:rPr>
              <a:t>Tofu</a:t>
            </a:r>
          </a:p>
          <a:p>
            <a:pPr lvl="0"/>
            <a:r>
              <a:rPr lang="en-US" sz="3500" b="1" dirty="0">
                <a:solidFill>
                  <a:srgbClr val="FFFF00"/>
                </a:solidFill>
              </a:rPr>
              <a:t>What is it made of?</a:t>
            </a:r>
          </a:p>
          <a:p>
            <a:pPr>
              <a:buNone/>
            </a:pPr>
            <a:r>
              <a:rPr lang="en-US" sz="3500" b="1" dirty="0" smtClean="0">
                <a:solidFill>
                  <a:srgbClr val="FFFF00"/>
                </a:solidFill>
              </a:rPr>
              <a:t>    </a:t>
            </a:r>
            <a:r>
              <a:rPr lang="en-US" sz="3500" b="1" dirty="0" smtClean="0">
                <a:solidFill>
                  <a:schemeClr val="bg1"/>
                </a:solidFill>
              </a:rPr>
              <a:t>Tofu</a:t>
            </a:r>
            <a:r>
              <a:rPr lang="en-US" sz="3500" b="1" dirty="0">
                <a:solidFill>
                  <a:schemeClr val="bg1"/>
                </a:solidFill>
              </a:rPr>
              <a:t>, ground pork , green onion</a:t>
            </a:r>
          </a:p>
          <a:p>
            <a:pPr lvl="0"/>
            <a:r>
              <a:rPr lang="en-US" sz="3500" b="1" dirty="0">
                <a:solidFill>
                  <a:srgbClr val="FFFF00"/>
                </a:solidFill>
              </a:rPr>
              <a:t>What other ingredients does it have?</a:t>
            </a:r>
          </a:p>
          <a:p>
            <a:pPr>
              <a:buNone/>
            </a:pPr>
            <a:r>
              <a:rPr lang="en-US" sz="3500" b="1" dirty="0" smtClean="0">
                <a:solidFill>
                  <a:srgbClr val="FFFF00"/>
                </a:solidFill>
              </a:rPr>
              <a:t>    </a:t>
            </a:r>
            <a:r>
              <a:rPr lang="en-US" sz="3500" b="1" dirty="0" err="1" smtClean="0">
                <a:solidFill>
                  <a:schemeClr val="bg1"/>
                </a:solidFill>
              </a:rPr>
              <a:t>Mapo</a:t>
            </a:r>
            <a:r>
              <a:rPr lang="en-US" sz="3500" b="1" dirty="0" smtClean="0">
                <a:solidFill>
                  <a:schemeClr val="bg1"/>
                </a:solidFill>
              </a:rPr>
              <a:t> </a:t>
            </a:r>
            <a:r>
              <a:rPr lang="en-US" sz="3500" b="1" dirty="0">
                <a:solidFill>
                  <a:schemeClr val="bg1"/>
                </a:solidFill>
              </a:rPr>
              <a:t>Tofu paste, corn starch, salt</a:t>
            </a:r>
          </a:p>
          <a:p>
            <a:pPr lvl="0"/>
            <a:r>
              <a:rPr lang="en-US" sz="3500" b="1" dirty="0">
                <a:solidFill>
                  <a:srgbClr val="FFFF00"/>
                </a:solidFill>
              </a:rPr>
              <a:t>In what way is it cooked?</a:t>
            </a:r>
          </a:p>
          <a:p>
            <a:pPr>
              <a:buNone/>
            </a:pPr>
            <a:r>
              <a:rPr lang="en-US" sz="3500" b="1" dirty="0" smtClean="0">
                <a:solidFill>
                  <a:srgbClr val="FFFF00"/>
                </a:solidFill>
              </a:rPr>
              <a:t>    </a:t>
            </a:r>
            <a:r>
              <a:rPr lang="en-US" sz="3500" b="1" dirty="0" smtClean="0">
                <a:solidFill>
                  <a:schemeClr val="bg1"/>
                </a:solidFill>
              </a:rPr>
              <a:t>Stir-fried</a:t>
            </a:r>
            <a:r>
              <a:rPr lang="en-US" sz="3500" b="1" dirty="0">
                <a:solidFill>
                  <a:schemeClr val="bg1"/>
                </a:solidFill>
              </a:rPr>
              <a:t>, stewed</a:t>
            </a:r>
          </a:p>
          <a:p>
            <a:pPr lvl="0"/>
            <a:r>
              <a:rPr lang="en-US" sz="3500" b="1" dirty="0">
                <a:solidFill>
                  <a:srgbClr val="FFFF00"/>
                </a:solidFill>
              </a:rPr>
              <a:t>How does it taste?</a:t>
            </a:r>
          </a:p>
          <a:p>
            <a:pPr>
              <a:buNone/>
            </a:pPr>
            <a:r>
              <a:rPr lang="en-US" sz="3500" b="1" dirty="0" smtClean="0">
                <a:solidFill>
                  <a:srgbClr val="FFFF00"/>
                </a:solidFill>
              </a:rPr>
              <a:t>    </a:t>
            </a:r>
            <a:r>
              <a:rPr lang="en-US" sz="3500" b="1" dirty="0" smtClean="0">
                <a:solidFill>
                  <a:schemeClr val="bg1"/>
                </a:solidFill>
              </a:rPr>
              <a:t>Very </a:t>
            </a:r>
            <a:r>
              <a:rPr lang="en-US" sz="3500" b="1" dirty="0">
                <a:solidFill>
                  <a:schemeClr val="bg1"/>
                </a:solidFill>
              </a:rPr>
              <a:t>savory, spicy, tender and soft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960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zh-CN" sz="80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zh-CN" altLang="en-US" sz="8000" b="1" dirty="0" smtClean="0">
                <a:solidFill>
                  <a:srgbClr val="FFFF00"/>
                </a:solidFill>
              </a:rPr>
              <a:t>中国人真懂得吃 </a:t>
            </a:r>
            <a:endParaRPr lang="en-US" altLang="zh-CN" sz="80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zh-CN" altLang="en-US" sz="8000" b="1" dirty="0" smtClean="0">
                <a:solidFill>
                  <a:srgbClr val="FFFF00"/>
                </a:solidFill>
              </a:rPr>
              <a:t>（串字成菜）</a:t>
            </a:r>
            <a:endParaRPr lang="en-US" sz="8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8610600" cy="640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altLang="zh-CN" sz="105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en-US" altLang="zh-CN" sz="54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zh-CN" altLang="en-US" sz="5400" b="1" dirty="0" smtClean="0">
                <a:solidFill>
                  <a:srgbClr val="FFFF00"/>
                </a:solidFill>
              </a:rPr>
              <a:t>这个菜是怎么做的？</a:t>
            </a:r>
            <a:endParaRPr lang="en-US" altLang="zh-CN" sz="54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en-US" altLang="zh-CN" sz="18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zh-CN" altLang="en-US" sz="5400" b="1" dirty="0" smtClean="0">
                <a:solidFill>
                  <a:srgbClr val="FFFF00"/>
                </a:solidFill>
              </a:rPr>
              <a:t>（中国菜的主要烹调方式）</a:t>
            </a:r>
            <a:endParaRPr lang="en-US" sz="5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638800"/>
            <a:ext cx="4114800" cy="121920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b="1" dirty="0" smtClean="0">
                <a:solidFill>
                  <a:srgbClr val="FFFF00"/>
                </a:solidFill>
              </a:rPr>
              <a:t>               鸡汤</a:t>
            </a:r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962400" y="5638800"/>
            <a:ext cx="4953000" cy="1066800"/>
          </a:xfrm>
        </p:spPr>
        <p:txBody>
          <a:bodyPr>
            <a:normAutofit/>
          </a:bodyPr>
          <a:lstStyle/>
          <a:p>
            <a:r>
              <a:rPr lang="en-US" altLang="zh-TW" sz="5400" dirty="0" smtClean="0">
                <a:solidFill>
                  <a:srgbClr val="FFFF00"/>
                </a:solidFill>
              </a:rPr>
              <a:t>  (</a:t>
            </a:r>
            <a:r>
              <a:rPr lang="en-US" sz="5400" dirty="0" err="1" smtClean="0">
                <a:solidFill>
                  <a:schemeClr val="bg1"/>
                </a:solidFill>
              </a:rPr>
              <a:t>Jī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Tāng</a:t>
            </a:r>
            <a:r>
              <a:rPr lang="en-US" sz="5400" dirty="0" smtClean="0">
                <a:solidFill>
                  <a:srgbClr val="FFFF00"/>
                </a:solidFill>
              </a:rPr>
              <a:t>)</a:t>
            </a:r>
            <a:endParaRPr lang="en-US" sz="5400" dirty="0"/>
          </a:p>
        </p:txBody>
      </p:sp>
      <p:pic>
        <p:nvPicPr>
          <p:cNvPr id="7" name="Content Placeholder 6" descr="雞湯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66800" y="304800"/>
            <a:ext cx="7162800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638800"/>
            <a:ext cx="4114800" cy="1219200"/>
          </a:xfrm>
        </p:spPr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FF00"/>
                </a:solidFill>
              </a:rPr>
              <a:t>     酸辣汤</a:t>
            </a:r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962400" y="5638800"/>
            <a:ext cx="4953000" cy="1066800"/>
          </a:xfrm>
        </p:spPr>
        <p:txBody>
          <a:bodyPr>
            <a:noAutofit/>
          </a:bodyPr>
          <a:lstStyle/>
          <a:p>
            <a:r>
              <a:rPr lang="en-US" altLang="zh-TW" sz="5400" dirty="0" smtClean="0">
                <a:solidFill>
                  <a:srgbClr val="FFFF00"/>
                </a:solidFill>
              </a:rPr>
              <a:t>(</a:t>
            </a:r>
            <a:r>
              <a:rPr lang="en-US" sz="5400" dirty="0" err="1" smtClean="0">
                <a:solidFill>
                  <a:schemeClr val="bg1"/>
                </a:solidFill>
              </a:rPr>
              <a:t>Suān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Là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Tāng</a:t>
            </a:r>
            <a:r>
              <a:rPr lang="en-US" sz="5400" dirty="0" smtClean="0">
                <a:solidFill>
                  <a:srgbClr val="FFFF00"/>
                </a:solidFill>
              </a:rPr>
              <a:t>)</a:t>
            </a:r>
            <a:endParaRPr lang="en-US" sz="5400" dirty="0"/>
          </a:p>
        </p:txBody>
      </p:sp>
      <p:pic>
        <p:nvPicPr>
          <p:cNvPr id="7" name="Content Placeholder 6" descr="酸辣湯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9600" y="457200"/>
            <a:ext cx="8153400" cy="533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638800"/>
            <a:ext cx="3886200" cy="1219200"/>
          </a:xfrm>
        </p:spPr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FF00"/>
                </a:solidFill>
              </a:rPr>
              <a:t> 番茄豆腐汤</a:t>
            </a:r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733800" y="5638800"/>
            <a:ext cx="5410200" cy="1066800"/>
          </a:xfrm>
        </p:spPr>
        <p:txBody>
          <a:bodyPr>
            <a:noAutofit/>
          </a:bodyPr>
          <a:lstStyle/>
          <a:p>
            <a:r>
              <a:rPr lang="en-US" altLang="zh-TW" sz="4800" dirty="0" smtClean="0">
                <a:solidFill>
                  <a:srgbClr val="FFFF00"/>
                </a:solidFill>
              </a:rPr>
              <a:t>(</a:t>
            </a:r>
            <a:r>
              <a:rPr lang="en-US" sz="4800" dirty="0" err="1" smtClean="0">
                <a:solidFill>
                  <a:schemeClr val="bg1"/>
                </a:solidFill>
              </a:rPr>
              <a:t>Fānqié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Dòufu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Tāng</a:t>
            </a:r>
            <a:r>
              <a:rPr lang="en-US" sz="4800" dirty="0" smtClean="0">
                <a:solidFill>
                  <a:srgbClr val="FFFF00"/>
                </a:solidFill>
              </a:rPr>
              <a:t>)</a:t>
            </a:r>
            <a:endParaRPr lang="en-US" sz="4800" dirty="0"/>
          </a:p>
        </p:txBody>
      </p:sp>
      <p:pic>
        <p:nvPicPr>
          <p:cNvPr id="7" name="Content Placeholder 6" descr="番茄豆腐湯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85800" y="457200"/>
            <a:ext cx="8077200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638800"/>
            <a:ext cx="3962400" cy="1219200"/>
          </a:xfrm>
        </p:spPr>
        <p:txBody>
          <a:bodyPr>
            <a:noAutofit/>
          </a:bodyPr>
          <a:lstStyle/>
          <a:p>
            <a:pPr algn="l"/>
            <a:r>
              <a:rPr lang="zh-TW" altLang="en-US" sz="5400" b="1" dirty="0" smtClean="0">
                <a:solidFill>
                  <a:srgbClr val="FFFF00"/>
                </a:solidFill>
              </a:rPr>
              <a:t>  火鸡白菜汤</a:t>
            </a:r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581400" y="5486400"/>
            <a:ext cx="5334000" cy="1219200"/>
          </a:xfrm>
        </p:spPr>
        <p:txBody>
          <a:bodyPr>
            <a:normAutofit/>
          </a:bodyPr>
          <a:lstStyle/>
          <a:p>
            <a:r>
              <a:rPr lang="en-US" altLang="zh-TW" sz="4800" dirty="0" smtClean="0">
                <a:solidFill>
                  <a:srgbClr val="FFFF00"/>
                </a:solidFill>
              </a:rPr>
              <a:t>  (</a:t>
            </a:r>
            <a:r>
              <a:rPr lang="en-US" sz="4800" dirty="0" err="1" smtClean="0">
                <a:solidFill>
                  <a:schemeClr val="bg1"/>
                </a:solidFill>
              </a:rPr>
              <a:t>Huǒ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Jī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Báicài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Tāng</a:t>
            </a:r>
            <a:r>
              <a:rPr lang="en-US" sz="4800" dirty="0" smtClean="0">
                <a:solidFill>
                  <a:srgbClr val="FFFF00"/>
                </a:solidFill>
              </a:rPr>
              <a:t>)</a:t>
            </a:r>
            <a:endParaRPr lang="en-US" sz="4800" dirty="0"/>
          </a:p>
        </p:txBody>
      </p:sp>
      <p:pic>
        <p:nvPicPr>
          <p:cNvPr id="7" name="Content Placeholder 6" descr="火雞白菜湯1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8600"/>
            <a:ext cx="8229600" cy="3276600"/>
          </a:xfrm>
        </p:spPr>
      </p:pic>
      <p:pic>
        <p:nvPicPr>
          <p:cNvPr id="9" name="Content Placeholder 8" descr="火雞白菜湯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1524000" y="3505200"/>
            <a:ext cx="5638800" cy="2438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638800"/>
            <a:ext cx="4114800" cy="1219200"/>
          </a:xfrm>
        </p:spPr>
        <p:txBody>
          <a:bodyPr>
            <a:normAutofit/>
          </a:bodyPr>
          <a:lstStyle/>
          <a:p>
            <a:pPr algn="l"/>
            <a:r>
              <a:rPr lang="zh-TW" altLang="en-US" sz="6000" b="1" dirty="0" smtClean="0">
                <a:solidFill>
                  <a:srgbClr val="FFFF00"/>
                </a:solidFill>
              </a:rPr>
              <a:t>         牛肉面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267200" y="5638800"/>
            <a:ext cx="4648200" cy="10668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 (</a:t>
            </a:r>
            <a:r>
              <a:rPr lang="en-US" sz="5400" dirty="0" err="1" smtClean="0">
                <a:solidFill>
                  <a:schemeClr val="bg1"/>
                </a:solidFill>
              </a:rPr>
              <a:t>NiúRòu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Miàn</a:t>
            </a:r>
            <a:r>
              <a:rPr lang="en-US" sz="5400" dirty="0" smtClean="0">
                <a:solidFill>
                  <a:srgbClr val="FFFF00"/>
                </a:solidFill>
              </a:rPr>
              <a:t>)</a:t>
            </a:r>
            <a:endParaRPr lang="en-US" sz="54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牛肉面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84582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066800"/>
            <a:ext cx="3276600" cy="3581400"/>
          </a:xfrm>
        </p:spPr>
        <p:txBody>
          <a:bodyPr/>
          <a:lstStyle/>
          <a:p>
            <a:r>
              <a:rPr lang="zh-CN" sz="8000" b="1" dirty="0" smtClean="0">
                <a:solidFill>
                  <a:srgbClr val="FFFF00"/>
                </a:solidFill>
              </a:rPr>
              <a:t>煮</a:t>
            </a:r>
            <a:r>
              <a:rPr lang="en-US" altLang="zh-CN" sz="8000" b="1" dirty="0" smtClean="0">
                <a:solidFill>
                  <a:srgbClr val="FFFF00"/>
                </a:solidFill>
              </a:rPr>
              <a:t/>
            </a:r>
            <a:br>
              <a:rPr lang="en-US" altLang="zh-CN" sz="8000" b="1" dirty="0" smtClean="0">
                <a:solidFill>
                  <a:srgbClr val="FFFF00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                       </a:t>
            </a:r>
            <a:r>
              <a:rPr lang="en-US" b="1" dirty="0" err="1" smtClean="0">
                <a:solidFill>
                  <a:schemeClr val="bg1"/>
                </a:solidFill>
              </a:rPr>
              <a:t>Zhǔ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4" name="Content Placeholder 3" descr="煮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2057400"/>
            <a:ext cx="41148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2057400"/>
          </a:xfrm>
        </p:spPr>
        <p:txBody>
          <a:bodyPr>
            <a:normAutofit/>
          </a:bodyPr>
          <a:lstStyle/>
          <a:p>
            <a:r>
              <a:rPr lang="zh-CN" altLang="en-US" sz="8000" b="1" dirty="0" smtClean="0">
                <a:solidFill>
                  <a:schemeClr val="bg1"/>
                </a:solidFill>
                <a:latin typeface="Arial Black" pitchFamily="34" charset="0"/>
                <a:cs typeface="Aharoni" pitchFamily="2" charset="-79"/>
              </a:rPr>
              <a:t>娄老师中文班</a:t>
            </a:r>
            <a:endParaRPr lang="en-US" altLang="zh-CN" sz="8000" b="1" dirty="0" smtClean="0">
              <a:solidFill>
                <a:schemeClr val="bg1"/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19400"/>
            <a:ext cx="9144000" cy="35051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900" b="1" dirty="0" smtClean="0">
                <a:solidFill>
                  <a:srgbClr val="FFFF00"/>
                </a:solidFill>
                <a:latin typeface="Arial Black" pitchFamily="34" charset="0"/>
                <a:cs typeface="Aharoni" pitchFamily="2" charset="-79"/>
              </a:rPr>
              <a:t>Chinese I, II, III, AP</a:t>
            </a:r>
          </a:p>
          <a:p>
            <a:pPr algn="ctr">
              <a:buNone/>
            </a:pPr>
            <a:endParaRPr lang="en-US" sz="1200" b="1" dirty="0" smtClean="0">
              <a:solidFill>
                <a:srgbClr val="FFFF00"/>
              </a:solidFill>
              <a:latin typeface="Arial Black" pitchFamily="34" charset="0"/>
              <a:cs typeface="Aharoni" pitchFamily="2" charset="-79"/>
            </a:endParaRPr>
          </a:p>
          <a:p>
            <a:pPr algn="ctr">
              <a:buNone/>
            </a:pPr>
            <a:r>
              <a:rPr lang="en-US" sz="3900" b="1" dirty="0" smtClean="0">
                <a:solidFill>
                  <a:srgbClr val="FFFF00"/>
                </a:solidFill>
                <a:latin typeface="Arial Black" pitchFamily="34" charset="0"/>
                <a:cs typeface="Aharoni" pitchFamily="2" charset="-79"/>
              </a:rPr>
              <a:t>El Monte High School</a:t>
            </a:r>
          </a:p>
          <a:p>
            <a:pPr algn="ctr">
              <a:buNone/>
            </a:pPr>
            <a:endParaRPr lang="en-US" sz="1200" b="1" dirty="0" smtClean="0">
              <a:solidFill>
                <a:srgbClr val="FFFF00"/>
              </a:solidFill>
              <a:latin typeface="Arial Black" pitchFamily="34" charset="0"/>
              <a:cs typeface="Aharoni" pitchFamily="2" charset="-79"/>
            </a:endParaRPr>
          </a:p>
          <a:p>
            <a:pPr algn="ctr">
              <a:buNone/>
            </a:pPr>
            <a:r>
              <a:rPr lang="en-US" sz="3900" b="1" dirty="0" smtClean="0">
                <a:solidFill>
                  <a:srgbClr val="FFFF00"/>
                </a:solidFill>
                <a:latin typeface="Arial Black" pitchFamily="34" charset="0"/>
                <a:cs typeface="Aharoni" pitchFamily="2" charset="-79"/>
              </a:rPr>
              <a:t>EM Union High School District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715000"/>
            <a:ext cx="41148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b="1" dirty="0" smtClean="0">
                <a:solidFill>
                  <a:srgbClr val="FFFF00"/>
                </a:solidFill>
              </a:rPr>
              <a:t>                鸡汤</a:t>
            </a:r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733800" y="5638800"/>
            <a:ext cx="5181600" cy="1066800"/>
          </a:xfrm>
        </p:spPr>
        <p:txBody>
          <a:bodyPr>
            <a:normAutofit/>
          </a:bodyPr>
          <a:lstStyle/>
          <a:p>
            <a:r>
              <a:rPr lang="en-US" altLang="zh-TW" sz="5400" dirty="0" smtClean="0">
                <a:solidFill>
                  <a:srgbClr val="FFFF00"/>
                </a:solidFill>
              </a:rPr>
              <a:t>     (</a:t>
            </a:r>
            <a:r>
              <a:rPr lang="en-US" sz="5400" dirty="0" err="1" smtClean="0">
                <a:solidFill>
                  <a:schemeClr val="bg1"/>
                </a:solidFill>
              </a:rPr>
              <a:t>Jī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Tāng</a:t>
            </a:r>
            <a:r>
              <a:rPr lang="en-US" sz="5400" dirty="0" smtClean="0">
                <a:solidFill>
                  <a:srgbClr val="FFFF00"/>
                </a:solidFill>
              </a:rPr>
              <a:t>)</a:t>
            </a:r>
            <a:endParaRPr lang="en-US" sz="5400" dirty="0"/>
          </a:p>
        </p:txBody>
      </p:sp>
      <p:pic>
        <p:nvPicPr>
          <p:cNvPr id="7" name="Content Placeholder 6" descr="雞湯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371600" y="304800"/>
            <a:ext cx="6477000" cy="5562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638800"/>
            <a:ext cx="4114800" cy="121920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b="1" dirty="0" smtClean="0">
                <a:solidFill>
                  <a:srgbClr val="FFFF00"/>
                </a:solidFill>
              </a:rPr>
              <a:t>         酸辣汤</a:t>
            </a:r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962400" y="5486400"/>
            <a:ext cx="4953000" cy="1219200"/>
          </a:xfrm>
        </p:spPr>
        <p:txBody>
          <a:bodyPr>
            <a:noAutofit/>
          </a:bodyPr>
          <a:lstStyle/>
          <a:p>
            <a:r>
              <a:rPr lang="en-US" altLang="zh-TW" sz="5400" dirty="0" smtClean="0">
                <a:solidFill>
                  <a:srgbClr val="FFFF00"/>
                </a:solidFill>
              </a:rPr>
              <a:t>(</a:t>
            </a:r>
            <a:r>
              <a:rPr lang="en-US" sz="5400" dirty="0" err="1" smtClean="0">
                <a:solidFill>
                  <a:schemeClr val="bg1"/>
                </a:solidFill>
              </a:rPr>
              <a:t>Suān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Là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Tāng</a:t>
            </a:r>
            <a:r>
              <a:rPr lang="en-US" sz="5400" dirty="0" smtClean="0">
                <a:solidFill>
                  <a:srgbClr val="FFFF00"/>
                </a:solidFill>
              </a:rPr>
              <a:t>)</a:t>
            </a:r>
            <a:endParaRPr lang="en-US" sz="5400" dirty="0"/>
          </a:p>
        </p:txBody>
      </p:sp>
      <p:pic>
        <p:nvPicPr>
          <p:cNvPr id="7" name="Content Placeholder 6" descr="酸辣湯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9600" y="457200"/>
            <a:ext cx="8077200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638800"/>
            <a:ext cx="3886200" cy="1219200"/>
          </a:xfrm>
        </p:spPr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FF00"/>
                </a:solidFill>
              </a:rPr>
              <a:t> 番茄豆腐汤</a:t>
            </a:r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733800" y="5638800"/>
            <a:ext cx="5410200" cy="1066800"/>
          </a:xfrm>
        </p:spPr>
        <p:txBody>
          <a:bodyPr>
            <a:noAutofit/>
          </a:bodyPr>
          <a:lstStyle/>
          <a:p>
            <a:r>
              <a:rPr lang="en-US" altLang="zh-TW" sz="4800" dirty="0" smtClean="0">
                <a:solidFill>
                  <a:srgbClr val="FFFF00"/>
                </a:solidFill>
              </a:rPr>
              <a:t>(</a:t>
            </a:r>
            <a:r>
              <a:rPr lang="en-US" sz="4800" dirty="0" err="1" smtClean="0">
                <a:solidFill>
                  <a:schemeClr val="bg1"/>
                </a:solidFill>
              </a:rPr>
              <a:t>Fānqié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Dòufu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Tāng</a:t>
            </a:r>
            <a:r>
              <a:rPr lang="en-US" sz="4800" dirty="0" smtClean="0">
                <a:solidFill>
                  <a:srgbClr val="FFFF00"/>
                </a:solidFill>
              </a:rPr>
              <a:t>)</a:t>
            </a:r>
            <a:endParaRPr lang="en-US" sz="4800" dirty="0"/>
          </a:p>
        </p:txBody>
      </p:sp>
      <p:pic>
        <p:nvPicPr>
          <p:cNvPr id="7" name="Content Placeholder 6" descr="番茄豆腐湯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8458200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638800"/>
            <a:ext cx="3962400" cy="1219200"/>
          </a:xfrm>
        </p:spPr>
        <p:txBody>
          <a:bodyPr>
            <a:noAutofit/>
          </a:bodyPr>
          <a:lstStyle/>
          <a:p>
            <a:pPr algn="l"/>
            <a:r>
              <a:rPr lang="zh-TW" altLang="en-US" sz="5400" b="1" dirty="0" smtClean="0">
                <a:solidFill>
                  <a:srgbClr val="FFFF00"/>
                </a:solidFill>
              </a:rPr>
              <a:t>  火鸡白菜汤</a:t>
            </a:r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581400" y="5486400"/>
            <a:ext cx="5334000" cy="1219200"/>
          </a:xfrm>
        </p:spPr>
        <p:txBody>
          <a:bodyPr>
            <a:normAutofit/>
          </a:bodyPr>
          <a:lstStyle/>
          <a:p>
            <a:r>
              <a:rPr lang="en-US" altLang="zh-TW" sz="4800" dirty="0" smtClean="0">
                <a:solidFill>
                  <a:srgbClr val="FFFF00"/>
                </a:solidFill>
              </a:rPr>
              <a:t>  (</a:t>
            </a:r>
            <a:r>
              <a:rPr lang="en-US" sz="4800" dirty="0" err="1" smtClean="0">
                <a:solidFill>
                  <a:schemeClr val="bg1"/>
                </a:solidFill>
              </a:rPr>
              <a:t>Huǒ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Jī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Báicài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Tāng</a:t>
            </a:r>
            <a:r>
              <a:rPr lang="en-US" sz="4800" dirty="0" smtClean="0">
                <a:solidFill>
                  <a:srgbClr val="FFFF00"/>
                </a:solidFill>
              </a:rPr>
              <a:t>)</a:t>
            </a:r>
            <a:endParaRPr lang="en-US" sz="4800" dirty="0"/>
          </a:p>
        </p:txBody>
      </p:sp>
      <p:pic>
        <p:nvPicPr>
          <p:cNvPr id="7" name="Content Placeholder 6" descr="火雞白菜湯1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8600"/>
            <a:ext cx="8382000" cy="3276600"/>
          </a:xfrm>
        </p:spPr>
      </p:pic>
      <p:pic>
        <p:nvPicPr>
          <p:cNvPr id="6" name="Content Placeholder 5" descr="火雞白菜湯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057400" y="3505200"/>
            <a:ext cx="5105400" cy="2438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638800"/>
            <a:ext cx="4114800" cy="1219200"/>
          </a:xfrm>
        </p:spPr>
        <p:txBody>
          <a:bodyPr>
            <a:normAutofit/>
          </a:bodyPr>
          <a:lstStyle/>
          <a:p>
            <a:pPr algn="l"/>
            <a:r>
              <a:rPr lang="zh-TW" altLang="en-US" sz="6000" b="1" dirty="0" smtClean="0">
                <a:solidFill>
                  <a:srgbClr val="FFFF00"/>
                </a:solidFill>
              </a:rPr>
              <a:t>         牛肉面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267200" y="5638800"/>
            <a:ext cx="4648200" cy="10668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 (</a:t>
            </a:r>
            <a:r>
              <a:rPr lang="en-US" sz="5400" dirty="0" err="1" smtClean="0">
                <a:solidFill>
                  <a:schemeClr val="bg1"/>
                </a:solidFill>
              </a:rPr>
              <a:t>NiúRòu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Miàn</a:t>
            </a:r>
            <a:r>
              <a:rPr lang="en-US" sz="5400" dirty="0" smtClean="0">
                <a:solidFill>
                  <a:srgbClr val="FFFF00"/>
                </a:solidFill>
              </a:rPr>
              <a:t>)</a:t>
            </a:r>
            <a:endParaRPr lang="en-US" sz="54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牛肉面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381000"/>
            <a:ext cx="8305800" cy="533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altLang="zh-CN" sz="105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en-US" altLang="zh-CN" sz="54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zh-CN" altLang="en-US" sz="5400" b="1" dirty="0" smtClean="0">
                <a:solidFill>
                  <a:srgbClr val="FFFF00"/>
                </a:solidFill>
              </a:rPr>
              <a:t>这个菜是怎么做的？</a:t>
            </a:r>
            <a:endParaRPr lang="en-US" altLang="zh-CN" sz="54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en-US" altLang="zh-CN" sz="18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zh-CN" altLang="en-US" sz="5400" b="1" dirty="0" smtClean="0">
                <a:solidFill>
                  <a:srgbClr val="FFFF00"/>
                </a:solidFill>
              </a:rPr>
              <a:t>（中国菜的主要烹调方式）</a:t>
            </a:r>
            <a:endParaRPr lang="en-US" sz="5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562600"/>
            <a:ext cx="4114800" cy="152400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b="1" dirty="0" smtClean="0">
                <a:solidFill>
                  <a:srgbClr val="FFFF00"/>
                </a:solidFill>
              </a:rPr>
              <a:t>        番茄蛋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191000" y="5486400"/>
            <a:ext cx="4724400" cy="12192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(</a:t>
            </a:r>
            <a:r>
              <a:rPr lang="en-US" sz="4400" dirty="0" err="1" smtClean="0">
                <a:solidFill>
                  <a:schemeClr val="bg1"/>
                </a:solidFill>
              </a:rPr>
              <a:t>FānQié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Dàn</a:t>
            </a:r>
            <a:r>
              <a:rPr lang="en-US" sz="4400" dirty="0" smtClean="0">
                <a:solidFill>
                  <a:srgbClr val="FFFF00"/>
                </a:solidFill>
              </a:rPr>
              <a:t>)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蕃茄炒蛋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9600" y="457200"/>
            <a:ext cx="80772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638800"/>
            <a:ext cx="4114800" cy="1219200"/>
          </a:xfrm>
        </p:spPr>
        <p:txBody>
          <a:bodyPr>
            <a:normAutofit/>
          </a:bodyPr>
          <a:lstStyle/>
          <a:p>
            <a:pPr algn="l"/>
            <a:r>
              <a:rPr lang="zh-TW" altLang="en-US" sz="4800" b="1" dirty="0" smtClean="0">
                <a:solidFill>
                  <a:srgbClr val="FFFF00"/>
                </a:solidFill>
              </a:rPr>
              <a:t>             芥蓝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191000" y="5638800"/>
            <a:ext cx="4724400" cy="10668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(</a:t>
            </a:r>
            <a:r>
              <a:rPr lang="en-US" sz="4400" dirty="0" err="1" smtClean="0">
                <a:solidFill>
                  <a:schemeClr val="bg1"/>
                </a:solidFill>
              </a:rPr>
              <a:t>Jiè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Lán</a:t>
            </a:r>
            <a:r>
              <a:rPr lang="en-US" sz="4400" dirty="0" smtClean="0">
                <a:solidFill>
                  <a:srgbClr val="FFFF00"/>
                </a:solidFill>
              </a:rPr>
              <a:t>)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炒芥蓝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9600" y="228600"/>
            <a:ext cx="8077200" cy="5638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562600"/>
            <a:ext cx="4343400" cy="1524000"/>
          </a:xfrm>
        </p:spPr>
        <p:txBody>
          <a:bodyPr>
            <a:normAutofit/>
          </a:bodyPr>
          <a:lstStyle/>
          <a:p>
            <a:pPr algn="l"/>
            <a:r>
              <a:rPr lang="zh-CN" altLang="en-US" sz="4800" b="1" dirty="0" smtClean="0">
                <a:solidFill>
                  <a:srgbClr val="FFFF00"/>
                </a:solidFill>
              </a:rPr>
              <a:t>    咸鱼鸡粒饭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00" y="5638800"/>
            <a:ext cx="5638800" cy="10668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 (</a:t>
            </a:r>
            <a:r>
              <a:rPr lang="en-US" sz="4400" dirty="0" err="1" smtClean="0">
                <a:solidFill>
                  <a:schemeClr val="bg1"/>
                </a:solidFill>
              </a:rPr>
              <a:t>Xián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Yú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Jī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Lì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Fàn</a:t>
            </a:r>
            <a:r>
              <a:rPr lang="en-US" sz="4400" dirty="0" smtClean="0">
                <a:solidFill>
                  <a:srgbClr val="FFFF00"/>
                </a:solidFill>
              </a:rPr>
              <a:t>)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鹹魚雞粒炒飯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8763000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67200" y="762000"/>
            <a:ext cx="4419600" cy="3276600"/>
          </a:xfrm>
        </p:spPr>
        <p:txBody>
          <a:bodyPr/>
          <a:lstStyle/>
          <a:p>
            <a:r>
              <a:rPr lang="zh-CN" sz="9600" b="1" dirty="0" smtClean="0">
                <a:solidFill>
                  <a:srgbClr val="FFFF00"/>
                </a:solidFill>
              </a:rPr>
              <a:t>炒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Chǎo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Content Placeholder 8" descr="炒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550" y="2590800"/>
            <a:ext cx="3651250" cy="3124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553200"/>
          </a:xfrm>
        </p:spPr>
        <p:txBody>
          <a:bodyPr/>
          <a:lstStyle/>
          <a:p>
            <a:pPr lvl="0">
              <a:buNone/>
            </a:pPr>
            <a:r>
              <a:rPr lang="en-US" altLang="zh-CN" b="1" dirty="0" smtClean="0">
                <a:solidFill>
                  <a:srgbClr val="FFFF00"/>
                </a:solidFill>
              </a:rPr>
              <a:t>1. </a:t>
            </a:r>
            <a:r>
              <a:rPr lang="zh-CN" altLang="en-US" b="1" dirty="0" smtClean="0">
                <a:solidFill>
                  <a:srgbClr val="FFFF00"/>
                </a:solidFill>
              </a:rPr>
              <a:t>学生的语言水平：</a:t>
            </a:r>
            <a:r>
              <a:rPr lang="en-US" b="1" dirty="0" smtClean="0">
                <a:solidFill>
                  <a:srgbClr val="FFFF00"/>
                </a:solidFill>
              </a:rPr>
              <a:t>Intermediate-Mid</a:t>
            </a:r>
          </a:p>
          <a:p>
            <a:pPr lvl="0">
              <a:buNone/>
            </a:pPr>
            <a:r>
              <a:rPr lang="en-US" altLang="zh-CN" b="1" dirty="0" smtClean="0">
                <a:solidFill>
                  <a:srgbClr val="FFFF00"/>
                </a:solidFill>
              </a:rPr>
              <a:t>2. </a:t>
            </a:r>
            <a:r>
              <a:rPr lang="zh-CN" altLang="en-US" b="1" dirty="0" smtClean="0">
                <a:solidFill>
                  <a:srgbClr val="FFFF00"/>
                </a:solidFill>
              </a:rPr>
              <a:t>年龄：</a:t>
            </a:r>
            <a:r>
              <a:rPr lang="en-US" b="1" dirty="0" smtClean="0">
                <a:solidFill>
                  <a:srgbClr val="FFFF00"/>
                </a:solidFill>
              </a:rPr>
              <a:t>14-17</a:t>
            </a:r>
          </a:p>
          <a:p>
            <a:pPr lvl="0">
              <a:buNone/>
            </a:pPr>
            <a:r>
              <a:rPr lang="en-US" altLang="zh-CN" b="1" dirty="0" smtClean="0">
                <a:solidFill>
                  <a:srgbClr val="FFFF00"/>
                </a:solidFill>
              </a:rPr>
              <a:t>3. </a:t>
            </a:r>
            <a:r>
              <a:rPr lang="zh-CN" altLang="en-US" b="1" dirty="0" smtClean="0">
                <a:solidFill>
                  <a:srgbClr val="FFFF00"/>
                </a:solidFill>
              </a:rPr>
              <a:t>年级：</a:t>
            </a:r>
            <a:r>
              <a:rPr lang="en-US" b="1" dirty="0" smtClean="0">
                <a:solidFill>
                  <a:srgbClr val="FFFF00"/>
                </a:solidFill>
              </a:rPr>
              <a:t>9-11</a:t>
            </a:r>
          </a:p>
          <a:p>
            <a:pPr lvl="0">
              <a:buNone/>
            </a:pPr>
            <a:r>
              <a:rPr lang="en-US" altLang="zh-CN" b="1" dirty="0" smtClean="0">
                <a:solidFill>
                  <a:srgbClr val="FFFF00"/>
                </a:solidFill>
              </a:rPr>
              <a:t>4. </a:t>
            </a:r>
            <a:r>
              <a:rPr lang="zh-CN" altLang="en-US" b="1" dirty="0" smtClean="0">
                <a:solidFill>
                  <a:srgbClr val="FFFF00"/>
                </a:solidFill>
              </a:rPr>
              <a:t>学生要达到的目标：</a:t>
            </a:r>
            <a:endParaRPr lang="en-US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Can Do Statement: </a:t>
            </a:r>
          </a:p>
          <a:p>
            <a:pPr lvl="0"/>
            <a:r>
              <a:rPr lang="en-US" b="1" dirty="0" smtClean="0">
                <a:solidFill>
                  <a:srgbClr val="FFFF00"/>
                </a:solidFill>
              </a:rPr>
              <a:t>I can interact with others by asking and answering simple questions about Chinese food.</a:t>
            </a:r>
          </a:p>
          <a:p>
            <a:pPr lvl="0"/>
            <a:r>
              <a:rPr lang="en-US" b="1" dirty="0" smtClean="0">
                <a:solidFill>
                  <a:srgbClr val="FFFF00"/>
                </a:solidFill>
              </a:rPr>
              <a:t>I can introduce at least one Chinese dish according to its ingredients, seasonings, cooking technique and how it tastes.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562600"/>
            <a:ext cx="4114800" cy="152400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b="1" dirty="0" smtClean="0">
                <a:solidFill>
                  <a:srgbClr val="FFFF00"/>
                </a:solidFill>
              </a:rPr>
              <a:t>     番茄炒蛋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191000" y="5486400"/>
            <a:ext cx="4724400" cy="12192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(</a:t>
            </a:r>
            <a:r>
              <a:rPr lang="en-US" sz="4400" dirty="0" err="1" smtClean="0">
                <a:solidFill>
                  <a:schemeClr val="bg1"/>
                </a:solidFill>
              </a:rPr>
              <a:t>FānQié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Chǎo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Dàn</a:t>
            </a:r>
            <a:r>
              <a:rPr lang="en-US" sz="4400" dirty="0" smtClean="0">
                <a:solidFill>
                  <a:srgbClr val="FFFF00"/>
                </a:solidFill>
              </a:rPr>
              <a:t>)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8" name="Content Placeholder 7" descr="蕃茄炒蛋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8305800" cy="54101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638800"/>
            <a:ext cx="4114800" cy="1371600"/>
          </a:xfrm>
        </p:spPr>
        <p:txBody>
          <a:bodyPr>
            <a:normAutofit/>
          </a:bodyPr>
          <a:lstStyle/>
          <a:p>
            <a:pPr algn="l"/>
            <a:r>
              <a:rPr lang="zh-TW" altLang="en-US" sz="4800" b="1" dirty="0" smtClean="0">
                <a:solidFill>
                  <a:srgbClr val="FFFF00"/>
                </a:solidFill>
              </a:rPr>
              <a:t>        清炒菠菜 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191000" y="5638800"/>
            <a:ext cx="4724400" cy="10668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(</a:t>
            </a:r>
            <a:r>
              <a:rPr lang="en-US" sz="4400" dirty="0" err="1" smtClean="0">
                <a:solidFill>
                  <a:schemeClr val="bg1"/>
                </a:solidFill>
              </a:rPr>
              <a:t>Qīng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Chǎo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BōCài</a:t>
            </a:r>
            <a:r>
              <a:rPr lang="en-US" sz="4400" dirty="0" smtClean="0">
                <a:solidFill>
                  <a:srgbClr val="FFFF00"/>
                </a:solidFill>
              </a:rPr>
              <a:t>)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炒菠菜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28600" y="457200"/>
            <a:ext cx="8686800" cy="533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562600"/>
            <a:ext cx="4343400" cy="1524000"/>
          </a:xfrm>
        </p:spPr>
        <p:txBody>
          <a:bodyPr>
            <a:normAutofit/>
          </a:bodyPr>
          <a:lstStyle/>
          <a:p>
            <a:pPr algn="l"/>
            <a:r>
              <a:rPr lang="zh-CN" altLang="en-US" sz="4800" b="1" dirty="0" smtClean="0">
                <a:solidFill>
                  <a:srgbClr val="FFFF00"/>
                </a:solidFill>
              </a:rPr>
              <a:t>咸鱼鸡粒炒饭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00" y="5638800"/>
            <a:ext cx="5638800" cy="10668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 (</a:t>
            </a:r>
            <a:r>
              <a:rPr lang="en-US" sz="4400" dirty="0" err="1" smtClean="0">
                <a:solidFill>
                  <a:schemeClr val="bg1"/>
                </a:solidFill>
              </a:rPr>
              <a:t>Xián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Yú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Jī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Lì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ChǎoFàn</a:t>
            </a:r>
            <a:r>
              <a:rPr lang="en-US" sz="4400" dirty="0" smtClean="0">
                <a:solidFill>
                  <a:srgbClr val="FFFF00"/>
                </a:solidFill>
              </a:rPr>
              <a:t>)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鹹魚雞粒炒飯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81000" y="381000"/>
            <a:ext cx="8458200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altLang="zh-CN" sz="105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en-US" altLang="zh-CN" sz="54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zh-CN" altLang="en-US" sz="5400" b="1" dirty="0" smtClean="0">
                <a:solidFill>
                  <a:srgbClr val="FFFF00"/>
                </a:solidFill>
              </a:rPr>
              <a:t>这个菜是怎么做的？</a:t>
            </a:r>
            <a:endParaRPr lang="en-US" altLang="zh-CN" sz="54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en-US" altLang="zh-CN" sz="18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zh-CN" altLang="en-US" sz="5400" b="1" dirty="0" smtClean="0">
                <a:solidFill>
                  <a:srgbClr val="FFFF00"/>
                </a:solidFill>
              </a:rPr>
              <a:t>（中国菜的主要烹调方式）</a:t>
            </a:r>
            <a:endParaRPr lang="en-US" sz="5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34000"/>
            <a:ext cx="4114800" cy="1752600"/>
          </a:xfrm>
        </p:spPr>
        <p:txBody>
          <a:bodyPr>
            <a:normAutofit/>
          </a:bodyPr>
          <a:lstStyle/>
          <a:p>
            <a:pPr algn="l"/>
            <a:r>
              <a:rPr lang="zh-CN" altLang="en-US" sz="5400" b="1" dirty="0" smtClean="0">
                <a:solidFill>
                  <a:srgbClr val="FFFF00"/>
                </a:solidFill>
              </a:rPr>
              <a:t>               鸡</a:t>
            </a:r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191000" y="5638800"/>
            <a:ext cx="4724400" cy="1066800"/>
          </a:xfrm>
        </p:spPr>
        <p:txBody>
          <a:bodyPr>
            <a:normAutofit/>
          </a:bodyPr>
          <a:lstStyle/>
          <a:p>
            <a:r>
              <a:rPr lang="en-US" altLang="zh-CN" sz="6000" dirty="0" smtClean="0">
                <a:solidFill>
                  <a:srgbClr val="FFFF00"/>
                </a:solidFill>
              </a:rPr>
              <a:t>(</a:t>
            </a:r>
            <a:r>
              <a:rPr lang="en-US" sz="6000" dirty="0" err="1" smtClean="0">
                <a:solidFill>
                  <a:schemeClr val="bg1"/>
                </a:solidFill>
              </a:rPr>
              <a:t>jī</a:t>
            </a:r>
            <a:r>
              <a:rPr lang="en-US" sz="6000" dirty="0" smtClean="0">
                <a:solidFill>
                  <a:schemeClr val="bg1"/>
                </a:solidFill>
              </a:rPr>
              <a:t> </a:t>
            </a:r>
            <a:r>
              <a:rPr lang="en-US" sz="6000" dirty="0" smtClean="0">
                <a:solidFill>
                  <a:srgbClr val="FFFF00"/>
                </a:solidFill>
              </a:rPr>
              <a:t>)</a:t>
            </a:r>
            <a:endParaRPr lang="en-US" sz="6000" dirty="0"/>
          </a:p>
        </p:txBody>
      </p:sp>
      <p:pic>
        <p:nvPicPr>
          <p:cNvPr id="7" name="Content Placeholder 6" descr="炸雞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9600" y="381000"/>
            <a:ext cx="80772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562600"/>
            <a:ext cx="4724400" cy="1295400"/>
          </a:xfrm>
        </p:spPr>
        <p:txBody>
          <a:bodyPr>
            <a:normAutofit/>
          </a:bodyPr>
          <a:lstStyle/>
          <a:p>
            <a:pPr algn="l"/>
            <a:r>
              <a:rPr lang="zh-TW" altLang="en-US" sz="6000" b="1" dirty="0" smtClean="0">
                <a:solidFill>
                  <a:srgbClr val="FFFF00"/>
                </a:solidFill>
              </a:rPr>
              <a:t>              鱼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419600" y="5638800"/>
            <a:ext cx="4495800" cy="10668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 (</a:t>
            </a:r>
            <a:r>
              <a:rPr lang="en-US" sz="5400" dirty="0" err="1" smtClean="0">
                <a:solidFill>
                  <a:schemeClr val="bg1"/>
                </a:solidFill>
              </a:rPr>
              <a:t>Yú</a:t>
            </a:r>
            <a:r>
              <a:rPr lang="en-US" sz="5400" dirty="0" smtClean="0">
                <a:solidFill>
                  <a:srgbClr val="FFFF00"/>
                </a:solidFill>
              </a:rPr>
              <a:t>)</a:t>
            </a:r>
            <a:endParaRPr lang="en-US" sz="54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炸魚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3400" y="304800"/>
            <a:ext cx="8229600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638800"/>
            <a:ext cx="4114800" cy="121920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b="1" dirty="0" smtClean="0">
                <a:solidFill>
                  <a:srgbClr val="FFFF00"/>
                </a:solidFill>
              </a:rPr>
              <a:t>               虾  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191000" y="5638800"/>
            <a:ext cx="4724400" cy="10668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 (</a:t>
            </a:r>
            <a:r>
              <a:rPr lang="en-US" sz="5400" dirty="0" err="1" smtClean="0">
                <a:solidFill>
                  <a:schemeClr val="bg1"/>
                </a:solidFill>
              </a:rPr>
              <a:t>xiā</a:t>
            </a:r>
            <a:r>
              <a:rPr lang="en-US" sz="5400" dirty="0" smtClean="0">
                <a:solidFill>
                  <a:srgbClr val="FFFF00"/>
                </a:solidFill>
              </a:rPr>
              <a:t>)</a:t>
            </a:r>
            <a:endParaRPr lang="en-US" sz="54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油炸蝦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8600"/>
            <a:ext cx="8381999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00600" y="228600"/>
            <a:ext cx="3352800" cy="3840162"/>
          </a:xfrm>
        </p:spPr>
        <p:txBody>
          <a:bodyPr/>
          <a:lstStyle/>
          <a:p>
            <a:r>
              <a:rPr lang="zh-CN" sz="9600" b="1" dirty="0" smtClean="0">
                <a:solidFill>
                  <a:srgbClr val="FFFF00"/>
                </a:solidFill>
              </a:rPr>
              <a:t>炸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sz="4800" b="1" dirty="0" err="1" smtClean="0">
                <a:solidFill>
                  <a:schemeClr val="bg1"/>
                </a:solidFill>
              </a:rPr>
              <a:t>Zhà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9" name="Content Placeholder 6" descr="炸鱼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2743200"/>
            <a:ext cx="4038600" cy="31016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715000"/>
            <a:ext cx="4114800" cy="1143000"/>
          </a:xfrm>
        </p:spPr>
        <p:txBody>
          <a:bodyPr>
            <a:normAutofit/>
          </a:bodyPr>
          <a:lstStyle/>
          <a:p>
            <a:pPr algn="l"/>
            <a:r>
              <a:rPr lang="zh-CN" altLang="en-US" sz="5400" b="1" dirty="0" smtClean="0">
                <a:solidFill>
                  <a:srgbClr val="FFFF00"/>
                </a:solidFill>
              </a:rPr>
              <a:t>             炸鸡</a:t>
            </a:r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86200" y="5638800"/>
            <a:ext cx="5029200" cy="1066800"/>
          </a:xfrm>
        </p:spPr>
        <p:txBody>
          <a:bodyPr>
            <a:normAutofit/>
          </a:bodyPr>
          <a:lstStyle/>
          <a:p>
            <a:r>
              <a:rPr lang="en-US" altLang="zh-CN" sz="5400" dirty="0" smtClean="0">
                <a:solidFill>
                  <a:srgbClr val="FFFF00"/>
                </a:solidFill>
              </a:rPr>
              <a:t>(</a:t>
            </a:r>
            <a:r>
              <a:rPr lang="en-US" sz="5400" dirty="0" err="1" smtClean="0">
                <a:solidFill>
                  <a:schemeClr val="bg1"/>
                </a:solidFill>
              </a:rPr>
              <a:t>Zhá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jī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smtClean="0">
                <a:solidFill>
                  <a:srgbClr val="FFFF00"/>
                </a:solidFill>
              </a:rPr>
              <a:t>)</a:t>
            </a:r>
            <a:endParaRPr lang="en-US" sz="5400" dirty="0"/>
          </a:p>
        </p:txBody>
      </p:sp>
      <p:pic>
        <p:nvPicPr>
          <p:cNvPr id="7" name="Content Placeholder 6" descr="炸雞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04800" y="457200"/>
            <a:ext cx="8382000" cy="533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562600"/>
            <a:ext cx="4724400" cy="1295400"/>
          </a:xfrm>
        </p:spPr>
        <p:txBody>
          <a:bodyPr>
            <a:normAutofit/>
          </a:bodyPr>
          <a:lstStyle/>
          <a:p>
            <a:pPr algn="l"/>
            <a:r>
              <a:rPr lang="zh-TW" altLang="en-US" sz="6000" b="1" dirty="0" smtClean="0">
                <a:solidFill>
                  <a:srgbClr val="FFFF00"/>
                </a:solidFill>
              </a:rPr>
              <a:t>              炸鱼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419600" y="5638800"/>
            <a:ext cx="4495800" cy="10668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 (</a:t>
            </a:r>
            <a:r>
              <a:rPr lang="en-US" sz="5400" dirty="0" err="1" smtClean="0">
                <a:solidFill>
                  <a:schemeClr val="bg1"/>
                </a:solidFill>
              </a:rPr>
              <a:t>Zhà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Yú</a:t>
            </a:r>
            <a:r>
              <a:rPr lang="en-US" sz="5400" dirty="0" smtClean="0">
                <a:solidFill>
                  <a:srgbClr val="FFFF00"/>
                </a:solidFill>
              </a:rPr>
              <a:t>)</a:t>
            </a:r>
            <a:endParaRPr lang="en-US" sz="54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炸鱼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3400" y="304800"/>
            <a:ext cx="8229600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458200" cy="6400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Know:</a:t>
            </a:r>
          </a:p>
          <a:p>
            <a:pPr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 --- New words: </a:t>
            </a:r>
            <a:r>
              <a:rPr lang="zh-CN" altLang="en-US" sz="3600" b="1" dirty="0" smtClean="0">
                <a:solidFill>
                  <a:srgbClr val="FFFF00"/>
                </a:solidFill>
              </a:rPr>
              <a:t>食材、烹调方式、蒸煮炒炸烤红烧 、腌、切、麻辣、油腻、清淡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 Review items: </a:t>
            </a:r>
            <a:r>
              <a:rPr lang="zh-CN" altLang="en-US" sz="3600" b="1" dirty="0" smtClean="0">
                <a:solidFill>
                  <a:srgbClr val="FFFF00"/>
                </a:solidFill>
              </a:rPr>
              <a:t>味道、酸甜苦辣咸、鸡鸭鱼肉虾、调味料、葱蒜、番茄、蛋、</a:t>
            </a:r>
            <a:endParaRPr lang="en-US" altLang="zh-CN" sz="36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altLang="zh-CN" sz="3600" b="1" dirty="0" smtClean="0">
                <a:solidFill>
                  <a:srgbClr val="FFFF00"/>
                </a:solidFill>
              </a:rPr>
              <a:t>   </a:t>
            </a:r>
            <a:r>
              <a:rPr lang="zh-CN" altLang="en-US" sz="3600" b="1" dirty="0" smtClean="0">
                <a:solidFill>
                  <a:srgbClr val="FFFF00"/>
                </a:solidFill>
              </a:rPr>
              <a:t>蔬菜、一盘、一碗</a:t>
            </a:r>
            <a:r>
              <a:rPr lang="en-US" sz="3600" b="1" dirty="0" smtClean="0">
                <a:solidFill>
                  <a:srgbClr val="FFFF00"/>
                </a:solidFill>
              </a:rPr>
              <a:t>, </a:t>
            </a:r>
            <a:r>
              <a:rPr lang="zh-CN" altLang="en-US" sz="3600" b="1" dirty="0" smtClean="0">
                <a:solidFill>
                  <a:srgbClr val="FFFF00"/>
                </a:solidFill>
              </a:rPr>
              <a:t>“把”字句</a:t>
            </a:r>
            <a:endParaRPr lang="en-US" altLang="zh-CN" sz="3600" b="1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sz="20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5.  </a:t>
            </a:r>
            <a:r>
              <a:rPr lang="zh-CN" altLang="en-US" sz="3600" b="1" dirty="0" smtClean="0">
                <a:solidFill>
                  <a:srgbClr val="FFFF00"/>
                </a:solidFill>
              </a:rPr>
              <a:t>评量：听、说、读、写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6</a:t>
            </a:r>
            <a:r>
              <a:rPr lang="zh-CN" altLang="en-US" sz="3600" b="1" dirty="0" smtClean="0">
                <a:solidFill>
                  <a:srgbClr val="FFFF00"/>
                </a:solidFill>
              </a:rPr>
              <a:t>．循序渐进的课堂活动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7</a:t>
            </a:r>
            <a:r>
              <a:rPr lang="zh-CN" altLang="en-US" sz="3600" b="1" dirty="0" smtClean="0">
                <a:solidFill>
                  <a:srgbClr val="FFFF00"/>
                </a:solidFill>
              </a:rPr>
              <a:t>．教学材料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638800"/>
            <a:ext cx="4114800" cy="121920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b="1" dirty="0" smtClean="0">
                <a:solidFill>
                  <a:srgbClr val="FFFF00"/>
                </a:solidFill>
              </a:rPr>
              <a:t>               炸虾  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191000" y="5638800"/>
            <a:ext cx="4724400" cy="10668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 (</a:t>
            </a:r>
            <a:r>
              <a:rPr lang="en-US" sz="5400" dirty="0" err="1" smtClean="0">
                <a:solidFill>
                  <a:schemeClr val="bg1"/>
                </a:solidFill>
              </a:rPr>
              <a:t>Zhà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xiā</a:t>
            </a:r>
            <a:r>
              <a:rPr lang="en-US" sz="5400" dirty="0" smtClean="0">
                <a:solidFill>
                  <a:srgbClr val="FFFF00"/>
                </a:solidFill>
              </a:rPr>
              <a:t>)</a:t>
            </a:r>
            <a:endParaRPr lang="en-US" sz="54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油炸蝦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47800" y="457200"/>
            <a:ext cx="6476999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altLang="zh-CN" sz="105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en-US" altLang="zh-CN" sz="54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zh-CN" altLang="en-US" sz="5400" b="1" dirty="0" smtClean="0">
                <a:solidFill>
                  <a:srgbClr val="FFFF00"/>
                </a:solidFill>
              </a:rPr>
              <a:t>这个菜是怎么做的？</a:t>
            </a:r>
            <a:endParaRPr lang="en-US" altLang="zh-CN" sz="54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en-US" altLang="zh-CN" sz="18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zh-CN" altLang="en-US" sz="5400" b="1" dirty="0" smtClean="0">
                <a:solidFill>
                  <a:srgbClr val="FFFF00"/>
                </a:solidFill>
              </a:rPr>
              <a:t>（中国菜的主要烹调方式）</a:t>
            </a:r>
            <a:endParaRPr lang="en-US" sz="5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638800"/>
            <a:ext cx="4114800" cy="121920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b="1" dirty="0" smtClean="0">
                <a:solidFill>
                  <a:srgbClr val="FFFF00"/>
                </a:solidFill>
              </a:rPr>
              <a:t>       北京鸭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191000" y="5638800"/>
            <a:ext cx="4724400" cy="10668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  (</a:t>
            </a:r>
            <a:r>
              <a:rPr lang="en-US" sz="4800" dirty="0" err="1" smtClean="0">
                <a:solidFill>
                  <a:schemeClr val="bg1"/>
                </a:solidFill>
              </a:rPr>
              <a:t>Běijīng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Yā</a:t>
            </a:r>
            <a:r>
              <a:rPr lang="en-US" sz="4800" dirty="0" smtClean="0">
                <a:solidFill>
                  <a:srgbClr val="FFFF00"/>
                </a:solidFill>
              </a:rPr>
              <a:t>)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北京烤鸭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8534400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3000" y="838200"/>
            <a:ext cx="3276600" cy="3200400"/>
          </a:xfrm>
        </p:spPr>
        <p:txBody>
          <a:bodyPr/>
          <a:lstStyle/>
          <a:p>
            <a:r>
              <a:rPr lang="zh-TW" altLang="en-US" sz="9600" b="1" dirty="0" smtClean="0">
                <a:solidFill>
                  <a:srgbClr val="FFFF00"/>
                </a:solidFill>
              </a:rPr>
              <a:t>烤</a:t>
            </a:r>
            <a:r>
              <a:rPr lang="en-US" altLang="zh-TW" b="1" dirty="0" smtClean="0">
                <a:solidFill>
                  <a:srgbClr val="FFFF00"/>
                </a:solidFill>
              </a:rPr>
              <a:t/>
            </a:r>
            <a:br>
              <a:rPr lang="en-US" altLang="zh-TW" b="1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Kǎo</a:t>
            </a:r>
            <a:endParaRPr lang="en-US" sz="5400" b="1" dirty="0"/>
          </a:p>
        </p:txBody>
      </p:sp>
      <p:pic>
        <p:nvPicPr>
          <p:cNvPr id="9" name="Content Placeholder 8" descr="烤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500" y="2286000"/>
            <a:ext cx="3670300" cy="3276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638800"/>
            <a:ext cx="4114800" cy="121920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b="1" dirty="0" smtClean="0">
                <a:solidFill>
                  <a:srgbClr val="FFFF00"/>
                </a:solidFill>
              </a:rPr>
              <a:t>       北京烤鸭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191000" y="5638800"/>
            <a:ext cx="4724400" cy="10668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  (</a:t>
            </a:r>
            <a:r>
              <a:rPr lang="en-US" sz="4800" dirty="0" err="1" smtClean="0">
                <a:solidFill>
                  <a:schemeClr val="bg1"/>
                </a:solidFill>
              </a:rPr>
              <a:t>Běijīng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Kǎo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Yā</a:t>
            </a:r>
            <a:r>
              <a:rPr lang="en-US" sz="4800" dirty="0" smtClean="0">
                <a:solidFill>
                  <a:srgbClr val="FFFF00"/>
                </a:solidFill>
              </a:rPr>
              <a:t>)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北京烤鸭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28600" y="304800"/>
            <a:ext cx="8686800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altLang="zh-CN" sz="105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en-US" altLang="zh-CN" sz="54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zh-CN" altLang="en-US" sz="5400" b="1" dirty="0" smtClean="0">
                <a:solidFill>
                  <a:srgbClr val="FFFF00"/>
                </a:solidFill>
              </a:rPr>
              <a:t>这个菜是怎么做的？</a:t>
            </a:r>
            <a:endParaRPr lang="en-US" altLang="zh-CN" sz="54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en-US" altLang="zh-CN" sz="18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zh-CN" altLang="en-US" sz="5400" b="1" dirty="0" smtClean="0">
                <a:solidFill>
                  <a:srgbClr val="FFFF00"/>
                </a:solidFill>
              </a:rPr>
              <a:t>（中国菜的主要烹调方式）</a:t>
            </a:r>
            <a:endParaRPr lang="en-US" sz="5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791200"/>
            <a:ext cx="4114800" cy="106680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b="1" dirty="0" smtClean="0">
                <a:solidFill>
                  <a:srgbClr val="FFFF00"/>
                </a:solidFill>
              </a:rPr>
              <a:t>                  鱼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419600" y="5562600"/>
            <a:ext cx="44958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(</a:t>
            </a:r>
            <a:r>
              <a:rPr lang="en-US" altLang="zh-TW" sz="4800" dirty="0" err="1">
                <a:solidFill>
                  <a:schemeClr val="bg1"/>
                </a:solidFill>
              </a:rPr>
              <a:t>Y</a:t>
            </a:r>
            <a:r>
              <a:rPr lang="en-US" sz="4800" dirty="0" err="1" smtClean="0">
                <a:solidFill>
                  <a:schemeClr val="bg1"/>
                </a:solidFill>
              </a:rPr>
              <a:t>ú</a:t>
            </a:r>
            <a:r>
              <a:rPr lang="en-US" sz="4800" dirty="0" smtClean="0">
                <a:solidFill>
                  <a:srgbClr val="FFFF00"/>
                </a:solidFill>
              </a:rPr>
              <a:t>)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清蒸鱼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04800" y="457200"/>
            <a:ext cx="8610600" cy="533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715000"/>
            <a:ext cx="35052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b="1" dirty="0" smtClean="0">
                <a:solidFill>
                  <a:srgbClr val="FFFF00"/>
                </a:solidFill>
              </a:rPr>
              <a:t>            龙虾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191000" y="5638800"/>
            <a:ext cx="4724400" cy="10668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(</a:t>
            </a:r>
            <a:r>
              <a:rPr lang="en-US" sz="4800" dirty="0" err="1" smtClean="0">
                <a:solidFill>
                  <a:schemeClr val="bg1"/>
                </a:solidFill>
              </a:rPr>
              <a:t>Lóng</a:t>
            </a:r>
            <a:r>
              <a:rPr lang="zh-TW" alt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Xiā</a:t>
            </a:r>
            <a:r>
              <a:rPr lang="en-US" sz="4800" dirty="0" smtClean="0">
                <a:solidFill>
                  <a:srgbClr val="FFFF00"/>
                </a:solidFill>
              </a:rPr>
              <a:t>)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清蒸龍蝦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3400" y="609600"/>
            <a:ext cx="80772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76800" y="274638"/>
            <a:ext cx="3810000" cy="4144962"/>
          </a:xfrm>
        </p:spPr>
        <p:txBody>
          <a:bodyPr/>
          <a:lstStyle/>
          <a:p>
            <a:r>
              <a:rPr lang="zh-TW" altLang="en-US" sz="9600" b="1" dirty="0" smtClean="0">
                <a:solidFill>
                  <a:srgbClr val="FFFF00"/>
                </a:solidFill>
              </a:rPr>
              <a:t>蒸</a:t>
            </a:r>
            <a:r>
              <a:rPr lang="en-US" altLang="zh-TW" b="1" dirty="0" smtClean="0">
                <a:solidFill>
                  <a:srgbClr val="FFFF00"/>
                </a:solidFill>
              </a:rPr>
              <a:t/>
            </a:r>
            <a:br>
              <a:rPr lang="en-US" altLang="zh-TW" b="1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Zhēng</a:t>
            </a:r>
            <a:endParaRPr lang="en-US" b="1" dirty="0"/>
          </a:p>
        </p:txBody>
      </p:sp>
      <p:pic>
        <p:nvPicPr>
          <p:cNvPr id="11" name="Content Placeholder 10" descr="清蒸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524000"/>
            <a:ext cx="34290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638800"/>
            <a:ext cx="4114800" cy="121920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b="1" dirty="0" smtClean="0">
                <a:solidFill>
                  <a:srgbClr val="FFFF00"/>
                </a:solidFill>
              </a:rPr>
              <a:t>            清蒸鱼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419600" y="5562600"/>
            <a:ext cx="44958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(</a:t>
            </a:r>
            <a:r>
              <a:rPr lang="en-US" sz="4800" dirty="0" err="1" smtClean="0">
                <a:solidFill>
                  <a:schemeClr val="bg1"/>
                </a:solidFill>
              </a:rPr>
              <a:t>QīngZhēng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yú</a:t>
            </a:r>
            <a:r>
              <a:rPr lang="en-US" sz="4800" dirty="0" smtClean="0">
                <a:solidFill>
                  <a:srgbClr val="FFFF00"/>
                </a:solidFill>
              </a:rPr>
              <a:t>)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清蒸鱼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8458200" cy="533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中國菜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228600"/>
            <a:ext cx="8839200" cy="6477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638800"/>
            <a:ext cx="3505200" cy="121920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b="1" dirty="0" smtClean="0">
                <a:solidFill>
                  <a:srgbClr val="FFFF00"/>
                </a:solidFill>
              </a:rPr>
              <a:t> 清蒸龙虾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505200" y="5638800"/>
            <a:ext cx="5410200" cy="1066800"/>
          </a:xfrm>
        </p:spPr>
        <p:txBody>
          <a:bodyPr>
            <a:normAutofit fontScale="92500"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(</a:t>
            </a:r>
            <a:r>
              <a:rPr lang="en-US" sz="4800" dirty="0" err="1" smtClean="0">
                <a:solidFill>
                  <a:schemeClr val="bg1"/>
                </a:solidFill>
              </a:rPr>
              <a:t>QīngZhēng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LóngXiā</a:t>
            </a:r>
            <a:r>
              <a:rPr lang="en-US" sz="4800" dirty="0" smtClean="0">
                <a:solidFill>
                  <a:srgbClr val="FFFF00"/>
                </a:solidFill>
              </a:rPr>
              <a:t>)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清蒸龍蝦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3400" y="457200"/>
            <a:ext cx="8077200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altLang="zh-CN" sz="105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en-US" altLang="zh-CN" sz="54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zh-CN" altLang="en-US" sz="5400" b="1" dirty="0" smtClean="0">
                <a:solidFill>
                  <a:srgbClr val="FFFF00"/>
                </a:solidFill>
              </a:rPr>
              <a:t>这个菜是怎么做的？</a:t>
            </a:r>
            <a:endParaRPr lang="en-US" altLang="zh-CN" sz="54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en-US" altLang="zh-CN" sz="18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zh-CN" altLang="en-US" sz="5400" b="1" dirty="0" smtClean="0">
                <a:solidFill>
                  <a:srgbClr val="FFFF00"/>
                </a:solidFill>
              </a:rPr>
              <a:t>（中国菜的主要烹调方式）</a:t>
            </a:r>
            <a:endParaRPr lang="en-US" sz="5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638800"/>
            <a:ext cx="4114800" cy="121920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b="1" dirty="0" smtClean="0">
                <a:solidFill>
                  <a:srgbClr val="FFFF00"/>
                </a:solidFill>
              </a:rPr>
              <a:t>                   鱼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267200" y="5638800"/>
            <a:ext cx="4648200" cy="10668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  (</a:t>
            </a:r>
            <a:r>
              <a:rPr lang="en-US" sz="4800" dirty="0" err="1">
                <a:solidFill>
                  <a:schemeClr val="bg1"/>
                </a:solidFill>
              </a:rPr>
              <a:t>Y</a:t>
            </a:r>
            <a:r>
              <a:rPr lang="en-US" sz="4800" dirty="0" err="1" smtClean="0">
                <a:solidFill>
                  <a:schemeClr val="bg1"/>
                </a:solidFill>
              </a:rPr>
              <a:t>ú</a:t>
            </a:r>
            <a:r>
              <a:rPr lang="en-US" sz="4800" dirty="0" smtClean="0">
                <a:solidFill>
                  <a:srgbClr val="FFFF00"/>
                </a:solidFill>
              </a:rPr>
              <a:t>)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紅燒魚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9600" y="486156"/>
            <a:ext cx="8229600" cy="53812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638800"/>
            <a:ext cx="4724400" cy="1219200"/>
          </a:xfrm>
        </p:spPr>
        <p:txBody>
          <a:bodyPr>
            <a:normAutofit/>
          </a:bodyPr>
          <a:lstStyle/>
          <a:p>
            <a:pPr algn="l"/>
            <a:r>
              <a:rPr lang="zh-TW" altLang="en-US" sz="6000" b="1" dirty="0" smtClean="0">
                <a:solidFill>
                  <a:srgbClr val="FFFF00"/>
                </a:solidFill>
              </a:rPr>
              <a:t>          </a:t>
            </a:r>
            <a:r>
              <a:rPr lang="zh-TW" altLang="en-US" sz="6000" b="1" dirty="0">
                <a:solidFill>
                  <a:srgbClr val="FFFF00"/>
                </a:solidFill>
              </a:rPr>
              <a:t> </a:t>
            </a:r>
            <a:r>
              <a:rPr lang="zh-TW" altLang="en-US" sz="6000" b="1" dirty="0" smtClean="0">
                <a:solidFill>
                  <a:srgbClr val="FFFF00"/>
                </a:solidFill>
              </a:rPr>
              <a:t>       肉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48200" y="5638800"/>
            <a:ext cx="4267200" cy="10668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(</a:t>
            </a:r>
            <a:r>
              <a:rPr lang="en-US" sz="4800" dirty="0" err="1" smtClean="0">
                <a:solidFill>
                  <a:schemeClr val="bg1"/>
                </a:solidFill>
              </a:rPr>
              <a:t>Ròu</a:t>
            </a:r>
            <a:r>
              <a:rPr lang="en-US" sz="4800" dirty="0" smtClean="0">
                <a:solidFill>
                  <a:srgbClr val="FFFF00"/>
                </a:solidFill>
              </a:rPr>
              <a:t>)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紅燒肉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62000" y="304800"/>
            <a:ext cx="7620000" cy="5562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红烧豆腐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8077200" cy="52578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5791200"/>
            <a:ext cx="8077200" cy="838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zh-TW" altLang="en-US" sz="5400" b="1" dirty="0" smtClean="0">
                <a:solidFill>
                  <a:srgbClr val="FFFF00"/>
                </a:solidFill>
              </a:rPr>
              <a:t>               豆腐</a:t>
            </a:r>
            <a:r>
              <a:rPr lang="zh-CN" altLang="en-US" sz="5400" b="1" dirty="0" smtClean="0">
                <a:solidFill>
                  <a:srgbClr val="FFFF00"/>
                </a:solidFill>
              </a:rPr>
              <a:t>   </a:t>
            </a:r>
            <a:r>
              <a:rPr lang="en-US" altLang="zh-CN" sz="5400" b="1" dirty="0" smtClean="0">
                <a:solidFill>
                  <a:srgbClr val="FFFF00"/>
                </a:solidFill>
              </a:rPr>
              <a:t>(</a:t>
            </a:r>
            <a:r>
              <a:rPr lang="en-US" altLang="zh-CN" sz="5400" b="1" dirty="0" err="1" smtClean="0">
                <a:solidFill>
                  <a:schemeClr val="bg1"/>
                </a:solidFill>
              </a:rPr>
              <a:t>D</a:t>
            </a:r>
            <a:r>
              <a:rPr lang="en-US" sz="5400" b="1" dirty="0" err="1" smtClean="0">
                <a:solidFill>
                  <a:schemeClr val="bg1"/>
                </a:solidFill>
              </a:rPr>
              <a:t>òufu</a:t>
            </a:r>
            <a:r>
              <a:rPr lang="en-US" sz="5400" b="1" dirty="0" smtClean="0">
                <a:solidFill>
                  <a:srgbClr val="FFFF00"/>
                </a:solidFill>
              </a:rPr>
              <a:t>)</a:t>
            </a:r>
            <a:endParaRPr lang="en-US" sz="5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48200" y="274638"/>
            <a:ext cx="4038600" cy="4144962"/>
          </a:xfrm>
        </p:spPr>
        <p:txBody>
          <a:bodyPr/>
          <a:lstStyle/>
          <a:p>
            <a:r>
              <a:rPr lang="zh-TW" altLang="en-US" sz="9600" b="1" dirty="0" smtClean="0">
                <a:solidFill>
                  <a:srgbClr val="FFFF00"/>
                </a:solidFill>
              </a:rPr>
              <a:t>红烧</a:t>
            </a:r>
            <a:r>
              <a:rPr lang="en-US" altLang="zh-TW" b="1" dirty="0" smtClean="0">
                <a:solidFill>
                  <a:srgbClr val="FFFF00"/>
                </a:solidFill>
              </a:rPr>
              <a:t/>
            </a:r>
            <a:br>
              <a:rPr lang="en-US" altLang="zh-TW" b="1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Hóng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Shāo</a:t>
            </a:r>
            <a:endParaRPr lang="en-US" b="1" dirty="0"/>
          </a:p>
        </p:txBody>
      </p:sp>
      <p:pic>
        <p:nvPicPr>
          <p:cNvPr id="9" name="Content Placeholder 8" descr="紅燒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2667000"/>
            <a:ext cx="3657600" cy="29142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638800"/>
            <a:ext cx="4114800" cy="121920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b="1" dirty="0" smtClean="0">
                <a:solidFill>
                  <a:srgbClr val="FFFF00"/>
                </a:solidFill>
              </a:rPr>
              <a:t>            红烧鱼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267200" y="5638800"/>
            <a:ext cx="4648200" cy="10668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  (</a:t>
            </a:r>
            <a:r>
              <a:rPr lang="en-US" sz="4800" dirty="0" err="1" smtClean="0">
                <a:solidFill>
                  <a:schemeClr val="bg1"/>
                </a:solidFill>
              </a:rPr>
              <a:t>HóngShāo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yú</a:t>
            </a:r>
            <a:r>
              <a:rPr lang="en-US" sz="4800" dirty="0" smtClean="0">
                <a:solidFill>
                  <a:srgbClr val="FFFF00"/>
                </a:solidFill>
              </a:rPr>
              <a:t>)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红烧鱼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487680"/>
            <a:ext cx="8458200" cy="53797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638800"/>
            <a:ext cx="4724400" cy="1219200"/>
          </a:xfrm>
        </p:spPr>
        <p:txBody>
          <a:bodyPr>
            <a:normAutofit/>
          </a:bodyPr>
          <a:lstStyle/>
          <a:p>
            <a:pPr algn="l"/>
            <a:r>
              <a:rPr lang="zh-TW" altLang="en-US" sz="6000" b="1" dirty="0" smtClean="0">
                <a:solidFill>
                  <a:srgbClr val="FFFF00"/>
                </a:solidFill>
              </a:rPr>
              <a:t>          红烧肉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48200" y="5638800"/>
            <a:ext cx="4267200" cy="10668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(</a:t>
            </a:r>
            <a:r>
              <a:rPr lang="en-US" sz="4800" dirty="0" err="1" smtClean="0">
                <a:solidFill>
                  <a:schemeClr val="bg1"/>
                </a:solidFill>
              </a:rPr>
              <a:t>HóngShāo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Ròu</a:t>
            </a:r>
            <a:r>
              <a:rPr lang="en-US" sz="4800" dirty="0" smtClean="0">
                <a:solidFill>
                  <a:srgbClr val="FFFF00"/>
                </a:solidFill>
              </a:rPr>
              <a:t>)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紅燒肉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600200" y="457200"/>
            <a:ext cx="60960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5638800"/>
            <a:ext cx="8305800" cy="9906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zh-TW" altLang="en-US" sz="5400" b="1" dirty="0" smtClean="0">
                <a:solidFill>
                  <a:srgbClr val="FFFF00"/>
                </a:solidFill>
              </a:rPr>
              <a:t>红烧豆腐</a:t>
            </a:r>
            <a:r>
              <a:rPr lang="zh-CN" altLang="en-US" sz="5400" b="1" dirty="0" smtClean="0">
                <a:solidFill>
                  <a:srgbClr val="FFFF00"/>
                </a:solidFill>
              </a:rPr>
              <a:t>  </a:t>
            </a:r>
            <a:r>
              <a:rPr lang="en-US" altLang="zh-CN" sz="5400" b="1" dirty="0" smtClean="0">
                <a:solidFill>
                  <a:srgbClr val="FFFF00"/>
                </a:solidFill>
              </a:rPr>
              <a:t>(</a:t>
            </a:r>
            <a:r>
              <a:rPr lang="en-US" altLang="zh-CN" sz="5400" b="1" dirty="0" err="1" smtClean="0">
                <a:solidFill>
                  <a:schemeClr val="bg1"/>
                </a:solidFill>
              </a:rPr>
              <a:t>H</a:t>
            </a:r>
            <a:r>
              <a:rPr lang="en-US" sz="5400" b="1" dirty="0" err="1" smtClean="0">
                <a:solidFill>
                  <a:schemeClr val="bg1"/>
                </a:solidFill>
              </a:rPr>
              <a:t>óng</a:t>
            </a:r>
            <a:r>
              <a:rPr lang="zh-CN" altLang="en-US" sz="5400" b="1" dirty="0" smtClean="0">
                <a:solidFill>
                  <a:schemeClr val="bg1"/>
                </a:solidFill>
              </a:rPr>
              <a:t> </a:t>
            </a:r>
            <a:r>
              <a:rPr lang="en-US" altLang="zh-CN" sz="5400" b="1" dirty="0" err="1" smtClean="0">
                <a:solidFill>
                  <a:schemeClr val="bg1"/>
                </a:solidFill>
              </a:rPr>
              <a:t>S</a:t>
            </a:r>
            <a:r>
              <a:rPr lang="en-US" sz="5400" b="1" dirty="0" err="1" smtClean="0">
                <a:solidFill>
                  <a:schemeClr val="bg1"/>
                </a:solidFill>
              </a:rPr>
              <a:t>hāo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Dòufu</a:t>
            </a:r>
            <a:r>
              <a:rPr lang="en-US" sz="5400" b="1" dirty="0" smtClean="0">
                <a:solidFill>
                  <a:srgbClr val="FFFF00"/>
                </a:solidFill>
              </a:rPr>
              <a:t>)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红烧豆腐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381000"/>
            <a:ext cx="8458200" cy="518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47850"/>
          </a:xfrm>
        </p:spPr>
        <p:txBody>
          <a:bodyPr>
            <a:normAutofit/>
          </a:bodyPr>
          <a:lstStyle/>
          <a:p>
            <a:r>
              <a:rPr lang="zh-TW" altLang="en-US" sz="7200" b="1" dirty="0" smtClean="0">
                <a:solidFill>
                  <a:srgbClr val="FFFF00"/>
                </a:solidFill>
              </a:rPr>
              <a:t>豆腐的做法</a:t>
            </a:r>
            <a:endParaRPr lang="en-US" sz="7200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How to cook </a:t>
            </a:r>
            <a:r>
              <a:rPr lang="en-US" sz="5400" b="1" dirty="0" err="1" smtClean="0">
                <a:solidFill>
                  <a:srgbClr val="FFFF00"/>
                </a:solidFill>
              </a:rPr>
              <a:t>Toufu</a:t>
            </a:r>
            <a:endParaRPr lang="en-US" sz="5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63762"/>
          </a:xfrm>
        </p:spPr>
        <p:txBody>
          <a:bodyPr>
            <a:normAutofit/>
          </a:bodyPr>
          <a:lstStyle/>
          <a:p>
            <a:r>
              <a:rPr lang="zh-CN" altLang="en-US" sz="9600" b="1" dirty="0">
                <a:solidFill>
                  <a:schemeClr val="bg1"/>
                </a:solidFill>
              </a:rPr>
              <a:t>思考方</a:t>
            </a:r>
            <a:r>
              <a:rPr lang="zh-CN" altLang="en-US" sz="9600" b="1" dirty="0" smtClean="0">
                <a:solidFill>
                  <a:schemeClr val="bg1"/>
                </a:solidFill>
              </a:rPr>
              <a:t>向</a:t>
            </a:r>
            <a:r>
              <a:rPr lang="en-US" altLang="zh-CN" sz="9600" b="1" dirty="0">
                <a:solidFill>
                  <a:schemeClr val="bg1"/>
                </a:solidFill>
              </a:rPr>
              <a:t>:</a:t>
            </a:r>
            <a:endParaRPr lang="en-US" sz="9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90800"/>
            <a:ext cx="9144000" cy="35353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zh-CN" altLang="en-US" sz="6000" b="1" dirty="0">
                <a:solidFill>
                  <a:srgbClr val="FFFF00"/>
                </a:solidFill>
              </a:rPr>
              <a:t>中国菜该怎么介绍</a:t>
            </a:r>
            <a:r>
              <a:rPr lang="zh-CN" altLang="en-US" sz="6000" b="1" dirty="0" smtClean="0">
                <a:solidFill>
                  <a:srgbClr val="FFFF00"/>
                </a:solidFill>
              </a:rPr>
              <a:t>？</a:t>
            </a:r>
            <a:endParaRPr lang="en-US" altLang="zh-CN" sz="6000" b="1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sz="2400" b="1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zh-CN" altLang="en-US" sz="6000" b="1" dirty="0">
                <a:solidFill>
                  <a:srgbClr val="FFFF00"/>
                </a:solidFill>
              </a:rPr>
              <a:t>教案设计要考虑哪几方面？</a:t>
            </a:r>
            <a:endParaRPr lang="en-US" sz="6000" b="1" dirty="0">
              <a:solidFill>
                <a:srgbClr val="FFFF00"/>
              </a:solidFill>
            </a:endParaRPr>
          </a:p>
          <a:p>
            <a:endParaRPr lang="en-US" sz="6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蒸臭豆腐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295400"/>
            <a:ext cx="8610600" cy="533400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28600" y="228601"/>
            <a:ext cx="8915400" cy="1371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4800" b="1" dirty="0" smtClean="0">
                <a:solidFill>
                  <a:srgbClr val="FFFF00"/>
                </a:solidFill>
              </a:rPr>
              <a:t>   (</a:t>
            </a:r>
            <a:r>
              <a:rPr lang="zh-TW" altLang="en-US" sz="4800" b="1" dirty="0" smtClean="0">
                <a:solidFill>
                  <a:srgbClr val="FFFF00"/>
                </a:solidFill>
              </a:rPr>
              <a:t>清</a:t>
            </a:r>
            <a:r>
              <a:rPr lang="en-US" altLang="zh-TW" sz="4800" b="1" dirty="0" smtClean="0">
                <a:solidFill>
                  <a:srgbClr val="FFFF00"/>
                </a:solidFill>
              </a:rPr>
              <a:t>)</a:t>
            </a:r>
            <a:r>
              <a:rPr lang="zh-TW" altLang="en-US" sz="4800" b="1" dirty="0" smtClean="0">
                <a:solidFill>
                  <a:srgbClr val="FFFF00"/>
                </a:solidFill>
              </a:rPr>
              <a:t>蒸豆腐</a:t>
            </a:r>
            <a:r>
              <a:rPr lang="zh-TW" altLang="en-US" sz="4800" dirty="0" smtClean="0">
                <a:solidFill>
                  <a:srgbClr val="FFFF00"/>
                </a:solidFill>
              </a:rPr>
              <a:t>   </a:t>
            </a:r>
            <a:r>
              <a:rPr lang="en-US" altLang="zh-TW" sz="4800" dirty="0" smtClean="0">
                <a:solidFill>
                  <a:srgbClr val="FFFF00"/>
                </a:solidFill>
              </a:rPr>
              <a:t>(</a:t>
            </a:r>
            <a:r>
              <a:rPr lang="en-US" altLang="zh-TW" sz="4800" b="1" dirty="0" err="1" smtClean="0">
                <a:solidFill>
                  <a:srgbClr val="FFFF00"/>
                </a:solidFill>
              </a:rPr>
              <a:t>q</a:t>
            </a:r>
            <a:r>
              <a:rPr lang="en-US" sz="4800" b="1" dirty="0" err="1" smtClean="0">
                <a:solidFill>
                  <a:srgbClr val="FFFF00"/>
                </a:solidFill>
              </a:rPr>
              <a:t>īng</a:t>
            </a:r>
            <a:r>
              <a:rPr lang="en-US" sz="4800" b="1" dirty="0" smtClean="0">
                <a:solidFill>
                  <a:srgbClr val="FFFF00"/>
                </a:solidFill>
              </a:rPr>
              <a:t>) </a:t>
            </a:r>
            <a:r>
              <a:rPr lang="en-US" sz="4800" b="1" dirty="0" err="1" smtClean="0">
                <a:solidFill>
                  <a:srgbClr val="FFFF00"/>
                </a:solidFill>
              </a:rPr>
              <a:t>zhēng</a:t>
            </a:r>
            <a:r>
              <a:rPr lang="en-US" sz="4800" b="1" dirty="0" smtClean="0">
                <a:solidFill>
                  <a:srgbClr val="FFFF00"/>
                </a:solidFill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</a:rPr>
              <a:t>dòufu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水煮豆腐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219200"/>
            <a:ext cx="8001000" cy="54864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28600"/>
            <a:ext cx="8153400" cy="12192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5400" b="1" dirty="0" smtClean="0">
                <a:solidFill>
                  <a:srgbClr val="FFFF00"/>
                </a:solidFill>
              </a:rPr>
              <a:t>  水煮豆腐  </a:t>
            </a:r>
            <a:r>
              <a:rPr lang="en-US" sz="5400" b="1" dirty="0" err="1">
                <a:solidFill>
                  <a:srgbClr val="FFFF00"/>
                </a:solidFill>
              </a:rPr>
              <a:t>shuǐ</a:t>
            </a:r>
            <a:r>
              <a:rPr lang="en-US" sz="5400" b="1" dirty="0"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solidFill>
                  <a:srgbClr val="FFFF00"/>
                </a:solidFill>
              </a:rPr>
              <a:t>zhǔ</a:t>
            </a:r>
            <a:r>
              <a:rPr lang="en-US" sz="5400" b="1" dirty="0"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solidFill>
                  <a:srgbClr val="FFFF00"/>
                </a:solidFill>
              </a:rPr>
              <a:t>dòufu</a:t>
            </a:r>
            <a:r>
              <a:rPr lang="en-US" sz="5400" b="1" dirty="0">
                <a:solidFill>
                  <a:srgbClr val="FFFF00"/>
                </a:solidFill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蕃茄豆腐炒蛋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7696200" cy="52578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304801"/>
            <a:ext cx="8153400" cy="11430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zh-TW" altLang="en-US" sz="4800" b="1" dirty="0" smtClean="0">
                <a:solidFill>
                  <a:srgbClr val="FFFF00"/>
                </a:solidFill>
              </a:rPr>
              <a:t>豆腐炒蕃茄   </a:t>
            </a:r>
            <a:r>
              <a:rPr lang="en-US" sz="4800" b="1" dirty="0" err="1">
                <a:solidFill>
                  <a:srgbClr val="FFFF00"/>
                </a:solidFill>
              </a:rPr>
              <a:t>dòufu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chǎo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</a:rPr>
              <a:t>fān</a:t>
            </a:r>
            <a:r>
              <a:rPr lang="zh-CN" altLang="en-US" sz="4800" b="1" dirty="0" smtClean="0">
                <a:solidFill>
                  <a:srgbClr val="FFFF00"/>
                </a:solidFill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</a:rPr>
              <a:t>qi</a:t>
            </a:r>
            <a:r>
              <a:rPr lang="en-US" altLang="zh-CN" sz="4800" b="1" dirty="0" err="1" smtClean="0">
                <a:solidFill>
                  <a:srgbClr val="FFFF00"/>
                </a:solidFill>
              </a:rPr>
              <a:t>é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炸豆腐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8382000" cy="518159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304801"/>
            <a:ext cx="8153400" cy="114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sz="6000" b="1" dirty="0" smtClean="0">
                <a:solidFill>
                  <a:srgbClr val="FFFF00"/>
                </a:solidFill>
              </a:rPr>
              <a:t>     </a:t>
            </a:r>
            <a:r>
              <a:rPr lang="zh-TW" altLang="en-US" sz="6000" b="1" dirty="0" smtClean="0">
                <a:solidFill>
                  <a:srgbClr val="FFFF00"/>
                </a:solidFill>
              </a:rPr>
              <a:t>炸豆腐</a:t>
            </a:r>
            <a:r>
              <a:rPr lang="zh-CN" altLang="en-US" sz="6000" b="1" dirty="0" smtClean="0">
                <a:solidFill>
                  <a:srgbClr val="FFFF00"/>
                </a:solidFill>
              </a:rPr>
              <a:t>  </a:t>
            </a:r>
            <a:r>
              <a:rPr lang="en-US" sz="6000" b="1" dirty="0" err="1" smtClean="0">
                <a:solidFill>
                  <a:srgbClr val="FFFF00"/>
                </a:solidFill>
              </a:rPr>
              <a:t>zhà</a:t>
            </a:r>
            <a:r>
              <a:rPr lang="en-US" sz="6000" b="1" dirty="0" smtClean="0">
                <a:solidFill>
                  <a:srgbClr val="FFFF00"/>
                </a:solidFill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</a:rPr>
              <a:t>dòufu</a:t>
            </a:r>
            <a:endParaRPr lang="en-US" sz="6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304801"/>
            <a:ext cx="8458200" cy="114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5400" b="1" dirty="0" smtClean="0">
                <a:solidFill>
                  <a:srgbClr val="FFFF00"/>
                </a:solidFill>
              </a:rPr>
              <a:t>红烧豆腐</a:t>
            </a:r>
            <a:r>
              <a:rPr lang="zh-CN" altLang="en-US" sz="5400" b="1" dirty="0" smtClean="0">
                <a:solidFill>
                  <a:srgbClr val="FFFF00"/>
                </a:solidFill>
              </a:rPr>
              <a:t>   </a:t>
            </a:r>
            <a:r>
              <a:rPr lang="en-US" sz="5400" b="1" dirty="0" err="1" smtClean="0">
                <a:solidFill>
                  <a:srgbClr val="FFFF00"/>
                </a:solidFill>
              </a:rPr>
              <a:t>hóng</a:t>
            </a:r>
            <a:r>
              <a:rPr lang="zh-CN" altLang="en-US" sz="5400" b="1" dirty="0" smtClean="0">
                <a:solidFill>
                  <a:srgbClr val="FFFF00"/>
                </a:solidFill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</a:rPr>
              <a:t>shāo</a:t>
            </a:r>
            <a:r>
              <a:rPr lang="en-US" sz="5400" b="1" dirty="0" smtClean="0"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solidFill>
                  <a:srgbClr val="FFFF00"/>
                </a:solidFill>
              </a:rPr>
              <a:t>dòufu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红烧豆腐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524000"/>
            <a:ext cx="8382000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麻婆豆腐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8153400" cy="5334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304801"/>
            <a:ext cx="8153400" cy="114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6000" b="1" dirty="0" smtClean="0">
                <a:solidFill>
                  <a:srgbClr val="FFFF00"/>
                </a:solidFill>
              </a:rPr>
              <a:t>麻婆豆腐</a:t>
            </a:r>
            <a:r>
              <a:rPr lang="zh-CN" altLang="en-US" sz="6000" b="1" dirty="0" smtClean="0">
                <a:solidFill>
                  <a:srgbClr val="FFFF00"/>
                </a:solidFill>
              </a:rPr>
              <a:t>   </a:t>
            </a:r>
            <a:r>
              <a:rPr lang="en-US" sz="6000" b="1" dirty="0" err="1" smtClean="0">
                <a:solidFill>
                  <a:srgbClr val="FFFF00"/>
                </a:solidFill>
              </a:rPr>
              <a:t>má</a:t>
            </a:r>
            <a:r>
              <a:rPr lang="en-US" sz="6000" b="1" dirty="0" smtClean="0">
                <a:solidFill>
                  <a:srgbClr val="FFFF00"/>
                </a:solidFill>
              </a:rPr>
              <a:t> </a:t>
            </a:r>
            <a:r>
              <a:rPr lang="en-US" sz="6000" b="1" dirty="0" err="1">
                <a:solidFill>
                  <a:srgbClr val="FFFF00"/>
                </a:solidFill>
              </a:rPr>
              <a:t>pó</a:t>
            </a:r>
            <a:r>
              <a:rPr lang="en-US" sz="6000" b="1" dirty="0">
                <a:solidFill>
                  <a:srgbClr val="FFFF00"/>
                </a:solidFill>
              </a:rPr>
              <a:t> </a:t>
            </a:r>
            <a:r>
              <a:rPr lang="en-US" sz="6000" b="1" dirty="0" err="1">
                <a:solidFill>
                  <a:srgbClr val="FFFF00"/>
                </a:solidFill>
              </a:rPr>
              <a:t>dòufu</a:t>
            </a:r>
            <a:endParaRPr lang="en-US" sz="6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sz="9600" b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  </a:t>
            </a:r>
            <a:r>
              <a:rPr lang="en-US" sz="9600" b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Application </a:t>
            </a:r>
          </a:p>
          <a:p>
            <a:pPr>
              <a:buNone/>
            </a:pPr>
            <a:r>
              <a:rPr lang="zh-CN" altLang="en-US" sz="9600" b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   （练</a:t>
            </a:r>
            <a:r>
              <a:rPr lang="en-US" altLang="zh-CN" sz="9600" b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+</a:t>
            </a:r>
            <a:r>
              <a:rPr lang="zh-CN" altLang="en-US" sz="9600" b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用）</a:t>
            </a:r>
            <a:endParaRPr lang="en-US" sz="9600" b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02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228600"/>
            <a:ext cx="8763000" cy="640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火鍋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8200"/>
            <a:ext cx="4648199" cy="5211763"/>
          </a:xfrm>
        </p:spPr>
      </p:pic>
      <p:pic>
        <p:nvPicPr>
          <p:cNvPr id="8" name="Content Placeholder 7" descr="火鍋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838200"/>
            <a:ext cx="4495800" cy="518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火鍋1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3810000"/>
            <a:ext cx="6705600" cy="3048000"/>
          </a:xfrm>
        </p:spPr>
      </p:pic>
      <p:pic>
        <p:nvPicPr>
          <p:cNvPr id="7" name="Content Placeholder 6" descr="002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334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zh-CN" altLang="en-US" sz="6600" b="1" dirty="0">
                <a:solidFill>
                  <a:srgbClr val="FFFF00"/>
                </a:solidFill>
              </a:rPr>
              <a:t>用</a:t>
            </a:r>
            <a:r>
              <a:rPr lang="en-US" sz="6600" b="1" dirty="0">
                <a:solidFill>
                  <a:srgbClr val="FFFF00"/>
                </a:solidFill>
              </a:rPr>
              <a:t>90%+(ACTFL)</a:t>
            </a:r>
            <a:r>
              <a:rPr lang="zh-CN" altLang="en-US" sz="6600" b="1" dirty="0">
                <a:solidFill>
                  <a:srgbClr val="FFFF00"/>
                </a:solidFill>
              </a:rPr>
              <a:t>中文教</a:t>
            </a:r>
            <a:r>
              <a:rPr lang="zh-CN" altLang="en-US" sz="6600" b="1" dirty="0" smtClean="0">
                <a:solidFill>
                  <a:srgbClr val="FFFF00"/>
                </a:solidFill>
              </a:rPr>
              <a:t>课</a:t>
            </a:r>
            <a:endParaRPr lang="en-US" altLang="zh-CN" sz="6600" b="1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sz="2400" b="1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zh-CN" altLang="en-US" sz="5400" b="1" dirty="0" smtClean="0">
                <a:solidFill>
                  <a:srgbClr val="FFFF00"/>
                </a:solidFill>
              </a:rPr>
              <a:t>           学</a:t>
            </a:r>
            <a:r>
              <a:rPr lang="zh-CN" altLang="en-US" sz="5400" b="1" dirty="0">
                <a:solidFill>
                  <a:srgbClr val="FFFF00"/>
                </a:solidFill>
              </a:rPr>
              <a:t>生依教学计</a:t>
            </a:r>
            <a:r>
              <a:rPr lang="zh-CN" altLang="en-US" sz="5400" b="1" dirty="0" smtClean="0">
                <a:solidFill>
                  <a:srgbClr val="FFFF00"/>
                </a:solidFill>
              </a:rPr>
              <a:t>划</a:t>
            </a:r>
            <a:r>
              <a:rPr lang="en-US" altLang="zh-CN" sz="5400" b="1" dirty="0" smtClean="0">
                <a:solidFill>
                  <a:srgbClr val="FFFF00"/>
                </a:solidFill>
              </a:rPr>
              <a:t>,</a:t>
            </a:r>
          </a:p>
          <a:p>
            <a:pPr>
              <a:buNone/>
            </a:pPr>
            <a:r>
              <a:rPr lang="zh-CN" altLang="en-US" sz="5400" b="1" dirty="0" smtClean="0">
                <a:solidFill>
                  <a:srgbClr val="FFFF00"/>
                </a:solidFill>
              </a:rPr>
              <a:t>       一</a:t>
            </a:r>
            <a:r>
              <a:rPr lang="zh-CN" altLang="en-US" sz="5400" b="1" dirty="0">
                <a:solidFill>
                  <a:srgbClr val="FFFF00"/>
                </a:solidFill>
              </a:rPr>
              <a:t>步步掌握语言能</a:t>
            </a:r>
            <a:r>
              <a:rPr lang="zh-CN" altLang="en-US" sz="5400" b="1" dirty="0" smtClean="0">
                <a:solidFill>
                  <a:srgbClr val="FFFF00"/>
                </a:solidFill>
              </a:rPr>
              <a:t>力</a:t>
            </a:r>
            <a:endParaRPr lang="en-US" altLang="zh-CN" sz="5400" b="1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altLang="zh-CN" sz="5400" b="1" dirty="0" smtClean="0">
                <a:solidFill>
                  <a:srgbClr val="FFFF00"/>
                </a:solidFill>
              </a:rPr>
              <a:t>                    </a:t>
            </a:r>
            <a:r>
              <a:rPr lang="zh-CN" altLang="en-US" sz="5400" b="1" dirty="0" smtClean="0">
                <a:solidFill>
                  <a:srgbClr val="FFFF00"/>
                </a:solidFill>
              </a:rPr>
              <a:t>听</a:t>
            </a:r>
            <a:r>
              <a:rPr lang="zh-CN" altLang="en-US" sz="5400" b="1" dirty="0">
                <a:solidFill>
                  <a:srgbClr val="FFFF00"/>
                </a:solidFill>
              </a:rPr>
              <a:t>说读写</a:t>
            </a:r>
            <a:endParaRPr lang="en-US" sz="5400" b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02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228600"/>
            <a:ext cx="8763000" cy="640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桌子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686800" cy="640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002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810000"/>
          </a:xfrm>
        </p:spPr>
      </p:pic>
      <p:pic>
        <p:nvPicPr>
          <p:cNvPr id="5" name="Content Placeholder 4" descr="桌子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52600" y="3810000"/>
            <a:ext cx="5562600" cy="304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02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8686800" cy="6477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983162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FF00"/>
                </a:solidFill>
              </a:rPr>
              <a:t>Task-based Performance </a:t>
            </a:r>
            <a:r>
              <a:rPr lang="en-US" sz="6000" b="1" dirty="0" smtClean="0">
                <a:solidFill>
                  <a:srgbClr val="FFFF00"/>
                </a:solidFill>
              </a:rPr>
              <a:t>Assessments: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33400" y="228600"/>
            <a:ext cx="8001000" cy="2438400"/>
          </a:xfrm>
        </p:spPr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en-US" altLang="zh-CN" b="1" dirty="0" smtClean="0">
                <a:solidFill>
                  <a:schemeClr val="bg1"/>
                </a:solidFill>
              </a:rPr>
              <a:t>A: </a:t>
            </a:r>
            <a:r>
              <a:rPr lang="zh-CN" altLang="en-US" b="1" dirty="0" smtClean="0">
                <a:solidFill>
                  <a:schemeClr val="bg1"/>
                </a:solidFill>
              </a:rPr>
              <a:t>阅</a:t>
            </a:r>
            <a:r>
              <a:rPr lang="zh-CN" altLang="en-US" b="1" dirty="0">
                <a:solidFill>
                  <a:schemeClr val="bg1"/>
                </a:solidFill>
              </a:rPr>
              <a:t>读一篇真实语料</a:t>
            </a:r>
            <a:r>
              <a:rPr lang="en-US" b="1" dirty="0">
                <a:solidFill>
                  <a:schemeClr val="bg1"/>
                </a:solidFill>
              </a:rPr>
              <a:t>:</a:t>
            </a:r>
          </a:p>
          <a:p>
            <a:pPr>
              <a:buNone/>
            </a:pPr>
            <a:r>
              <a:rPr lang="zh-CN" altLang="en-US" dirty="0" smtClean="0"/>
              <a:t>     </a:t>
            </a:r>
            <a:r>
              <a:rPr lang="zh-CN" altLang="en-US" b="1" dirty="0" smtClean="0">
                <a:solidFill>
                  <a:srgbClr val="FFFF00"/>
                </a:solidFill>
              </a:rPr>
              <a:t>麻</a:t>
            </a:r>
            <a:r>
              <a:rPr lang="zh-CN" altLang="en-US" b="1" dirty="0">
                <a:solidFill>
                  <a:srgbClr val="FFFF00"/>
                </a:solidFill>
              </a:rPr>
              <a:t>婆豆腐，中国菜中的川菜的代表名作。</a:t>
            </a:r>
            <a:r>
              <a:rPr lang="en-US" b="1" dirty="0" err="1">
                <a:solidFill>
                  <a:srgbClr val="FFFF00"/>
                </a:solidFill>
              </a:rPr>
              <a:t>材料主要有豆腐、牛肉碎</a:t>
            </a: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zh-CN" altLang="en-US" b="1" dirty="0">
                <a:solidFill>
                  <a:srgbClr val="FFFF00"/>
                </a:solidFill>
              </a:rPr>
              <a:t>末</a:t>
            </a:r>
            <a:r>
              <a:rPr lang="en-US" b="1" dirty="0">
                <a:solidFill>
                  <a:srgbClr val="FFFF00"/>
                </a:solidFill>
              </a:rPr>
              <a:t>)</a:t>
            </a:r>
            <a:r>
              <a:rPr lang="zh-CN" altLang="en-US" b="1" dirty="0">
                <a:solidFill>
                  <a:srgbClr val="FFFF00"/>
                </a:solidFill>
              </a:rPr>
              <a:t>或猪肉碎</a:t>
            </a: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zh-CN" altLang="en-US" b="1" dirty="0">
                <a:solidFill>
                  <a:srgbClr val="FFFF00"/>
                </a:solidFill>
              </a:rPr>
              <a:t>末</a:t>
            </a:r>
            <a:r>
              <a:rPr lang="en-US" b="1" dirty="0">
                <a:solidFill>
                  <a:srgbClr val="FFFF00"/>
                </a:solidFill>
              </a:rPr>
              <a:t>)</a:t>
            </a:r>
            <a:r>
              <a:rPr lang="zh-CN" altLang="en-US" b="1" dirty="0">
                <a:solidFill>
                  <a:srgbClr val="FFFF00"/>
                </a:solidFill>
              </a:rPr>
              <a:t>、辣椒和花椒等。</a:t>
            </a:r>
            <a:r>
              <a:rPr lang="en-US" b="1" dirty="0" err="1">
                <a:solidFill>
                  <a:srgbClr val="FFFF00"/>
                </a:solidFill>
              </a:rPr>
              <a:t>麻来自花椒，辣来自辣椒，这道菜突出了川菜「麻辣」的特</a:t>
            </a:r>
            <a:r>
              <a:rPr lang="zh-CN" altLang="en-US" b="1" dirty="0">
                <a:solidFill>
                  <a:srgbClr val="FFFF00"/>
                </a:solidFill>
              </a:rPr>
              <a:t>点</a:t>
            </a:r>
            <a:r>
              <a:rPr lang="en-US" b="1" dirty="0">
                <a:solidFill>
                  <a:srgbClr val="FFFF00"/>
                </a:solidFill>
              </a:rPr>
              <a:t>，</a:t>
            </a:r>
            <a:r>
              <a:rPr lang="zh-CN" altLang="en-US" b="1" dirty="0">
                <a:solidFill>
                  <a:srgbClr val="FFFF00"/>
                </a:solidFill>
              </a:rPr>
              <a:t>具有麻、辣、烫、嫩、酥、香、鲜的独特风味。</a:t>
            </a:r>
            <a:r>
              <a:rPr lang="en-US" altLang="zh-CN" b="1" dirty="0">
                <a:solidFill>
                  <a:srgbClr val="FFFF00"/>
                </a:solidFill>
              </a:rPr>
              <a:t>《</a:t>
            </a:r>
            <a:r>
              <a:rPr lang="zh-CN" altLang="en-US" b="1" dirty="0">
                <a:solidFill>
                  <a:srgbClr val="FFFF00"/>
                </a:solidFill>
              </a:rPr>
              <a:t>维基百科</a:t>
            </a:r>
            <a:r>
              <a:rPr lang="en-US" altLang="zh-CN" b="1" dirty="0" smtClean="0">
                <a:solidFill>
                  <a:srgbClr val="FFFF00"/>
                </a:solidFill>
              </a:rPr>
              <a:t>》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9" name="Content Placeholder 8" descr="麻婆豆腐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590800"/>
            <a:ext cx="58674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zh-CN" altLang="en-US" sz="5400" b="1" dirty="0" smtClean="0">
                <a:solidFill>
                  <a:srgbClr val="FFFF00"/>
                </a:solidFill>
              </a:rPr>
              <a:t>四川麻婆豆腐</a:t>
            </a:r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1184275"/>
          </a:xfrm>
        </p:spPr>
        <p:txBody>
          <a:bodyPr>
            <a:normAutofit fontScale="92500" lnSpcReduction="10000"/>
          </a:bodyPr>
          <a:lstStyle/>
          <a:p>
            <a:endParaRPr lang="en-US" altLang="zh-CN" sz="3600" dirty="0" smtClean="0">
              <a:solidFill>
                <a:srgbClr val="FFFF00"/>
              </a:solidFill>
            </a:endParaRPr>
          </a:p>
          <a:p>
            <a:r>
              <a:rPr lang="zh-CN" altLang="en-US" sz="3600" dirty="0" smtClean="0">
                <a:solidFill>
                  <a:srgbClr val="FFFF00"/>
                </a:solidFill>
              </a:rPr>
              <a:t>材料</a:t>
            </a:r>
            <a:r>
              <a:rPr lang="en-US" altLang="zh-CN" sz="3600" dirty="0" smtClean="0">
                <a:solidFill>
                  <a:srgbClr val="FFFF00"/>
                </a:solidFill>
              </a:rPr>
              <a:t>: </a:t>
            </a:r>
            <a:endParaRPr lang="en-US" sz="3600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zh-CN" altLang="en-US" sz="4800" b="1" dirty="0" smtClean="0">
                <a:solidFill>
                  <a:schemeClr val="bg1"/>
                </a:solidFill>
              </a:rPr>
              <a:t>豆腐</a:t>
            </a:r>
            <a:r>
              <a:rPr lang="en-US" sz="4800" b="1" dirty="0" smtClean="0">
                <a:solidFill>
                  <a:srgbClr val="FFFF00"/>
                </a:solidFill>
              </a:rPr>
              <a:t>500</a:t>
            </a:r>
            <a:r>
              <a:rPr lang="zh-CN" altLang="en-US" sz="4800" b="1" dirty="0" smtClean="0">
                <a:solidFill>
                  <a:srgbClr val="FFFF00"/>
                </a:solidFill>
              </a:rPr>
              <a:t>克</a:t>
            </a:r>
            <a:endParaRPr lang="en-US" altLang="zh-CN" sz="4800" b="1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altLang="zh-CN" sz="16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zh-CN" altLang="en-US" sz="4800" b="1" dirty="0" smtClean="0">
                <a:solidFill>
                  <a:schemeClr val="bg1"/>
                </a:solidFill>
              </a:rPr>
              <a:t>猪肉</a:t>
            </a:r>
            <a:r>
              <a:rPr lang="en-US" sz="4800" b="1" dirty="0" smtClean="0">
                <a:solidFill>
                  <a:srgbClr val="FFFF00"/>
                </a:solidFill>
              </a:rPr>
              <a:t>200</a:t>
            </a:r>
            <a:r>
              <a:rPr lang="zh-CN" altLang="en-US" sz="4800" b="1" dirty="0" smtClean="0">
                <a:solidFill>
                  <a:srgbClr val="FFFF00"/>
                </a:solidFill>
              </a:rPr>
              <a:t>克</a:t>
            </a:r>
            <a:endParaRPr lang="en-US" altLang="zh-CN" sz="4800" b="1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altLang="zh-CN" sz="16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zh-CN" altLang="en-US" sz="4800" b="1" dirty="0" smtClean="0">
                <a:solidFill>
                  <a:schemeClr val="bg1"/>
                </a:solidFill>
              </a:rPr>
              <a:t>小葱</a:t>
            </a:r>
            <a:r>
              <a:rPr lang="en-US" sz="4800" b="1" dirty="0" smtClean="0">
                <a:solidFill>
                  <a:srgbClr val="FFFF00"/>
                </a:solidFill>
              </a:rPr>
              <a:t>30</a:t>
            </a:r>
            <a:r>
              <a:rPr lang="zh-CN" altLang="en-US" sz="4800" b="1" dirty="0" smtClean="0">
                <a:solidFill>
                  <a:srgbClr val="FFFF00"/>
                </a:solidFill>
              </a:rPr>
              <a:t>克</a:t>
            </a:r>
            <a:endParaRPr lang="en-US" sz="4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955675"/>
          </a:xfrm>
        </p:spPr>
        <p:txBody>
          <a:bodyPr>
            <a:normAutofit fontScale="92500" lnSpcReduction="20000"/>
          </a:bodyPr>
          <a:lstStyle/>
          <a:p>
            <a:endParaRPr lang="zh-TW" altLang="en-US" dirty="0" smtClean="0"/>
          </a:p>
          <a:p>
            <a:r>
              <a:rPr lang="zh-TW" altLang="en-US" sz="3900" dirty="0" smtClean="0">
                <a:solidFill>
                  <a:srgbClr val="FFFF00"/>
                </a:solidFill>
              </a:rPr>
              <a:t>调味料</a:t>
            </a:r>
            <a:r>
              <a:rPr lang="en-US" altLang="zh-TW" sz="3900" dirty="0" smtClean="0">
                <a:solidFill>
                  <a:srgbClr val="FFFF00"/>
                </a:solidFill>
              </a:rPr>
              <a:t>:</a:t>
            </a:r>
            <a:endParaRPr lang="zh-TW" altLang="en-US" sz="3900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41775" cy="41798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sz="3600" b="1" dirty="0" smtClean="0">
                <a:solidFill>
                  <a:schemeClr val="bg1"/>
                </a:solidFill>
              </a:rPr>
              <a:t>豆瓣酱</a:t>
            </a:r>
            <a:r>
              <a:rPr lang="zh-CN" altLang="en-US" sz="3600" b="1" dirty="0" smtClean="0">
                <a:solidFill>
                  <a:srgbClr val="FFFF00"/>
                </a:solidFill>
              </a:rPr>
              <a:t>、</a:t>
            </a:r>
            <a:r>
              <a:rPr lang="zh-CN" altLang="en-US" sz="3600" b="1" dirty="0" smtClean="0">
                <a:solidFill>
                  <a:schemeClr val="bg1"/>
                </a:solidFill>
              </a:rPr>
              <a:t>姜</a:t>
            </a:r>
            <a:r>
              <a:rPr lang="zh-CN" altLang="en-US" sz="3600" b="1" dirty="0" smtClean="0">
                <a:solidFill>
                  <a:srgbClr val="FFFF00"/>
                </a:solidFill>
              </a:rPr>
              <a:t>、</a:t>
            </a:r>
            <a:r>
              <a:rPr lang="zh-CN" altLang="en-US" sz="3600" b="1" dirty="0" smtClean="0">
                <a:solidFill>
                  <a:schemeClr val="bg1"/>
                </a:solidFill>
              </a:rPr>
              <a:t>蒜</a:t>
            </a:r>
            <a:r>
              <a:rPr lang="zh-CN" altLang="en-US" sz="3600" b="1" dirty="0" smtClean="0">
                <a:solidFill>
                  <a:srgbClr val="FFFF00"/>
                </a:solidFill>
              </a:rPr>
              <a:t>、</a:t>
            </a:r>
            <a:endParaRPr lang="en-US" altLang="zh-CN" sz="3600" b="1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altLang="zh-CN" sz="1400" b="1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zh-CN" altLang="en-US" sz="3600" b="1" dirty="0" smtClean="0">
                <a:solidFill>
                  <a:schemeClr val="bg1"/>
                </a:solidFill>
              </a:rPr>
              <a:t>酱油</a:t>
            </a:r>
            <a:r>
              <a:rPr lang="zh-CN" altLang="en-US" sz="3600" b="1" dirty="0" smtClean="0">
                <a:solidFill>
                  <a:srgbClr val="FFFF00"/>
                </a:solidFill>
              </a:rPr>
              <a:t>、</a:t>
            </a:r>
            <a:r>
              <a:rPr lang="zh-CN" altLang="en-US" sz="3600" b="1" dirty="0" smtClean="0">
                <a:solidFill>
                  <a:schemeClr val="bg1"/>
                </a:solidFill>
              </a:rPr>
              <a:t>油</a:t>
            </a:r>
            <a:r>
              <a:rPr lang="zh-CN" altLang="en-US" sz="3600" b="1" dirty="0" smtClean="0">
                <a:solidFill>
                  <a:srgbClr val="FFFF00"/>
                </a:solidFill>
              </a:rPr>
              <a:t>、</a:t>
            </a:r>
            <a:r>
              <a:rPr lang="zh-CN" altLang="en-US" sz="3600" b="1" dirty="0" smtClean="0">
                <a:solidFill>
                  <a:schemeClr val="bg1"/>
                </a:solidFill>
              </a:rPr>
              <a:t>淀粉</a:t>
            </a:r>
            <a:r>
              <a:rPr lang="zh-CN" altLang="en-US" sz="3600" b="1" dirty="0" smtClean="0">
                <a:solidFill>
                  <a:srgbClr val="FFFF00"/>
                </a:solidFill>
              </a:rPr>
              <a:t>、</a:t>
            </a:r>
            <a:endParaRPr lang="en-US" altLang="zh-CN" sz="3600" b="1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altLang="zh-CN" sz="1400" b="1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zh-CN" altLang="en-US" sz="3600" b="1" dirty="0" smtClean="0">
                <a:solidFill>
                  <a:schemeClr val="bg1"/>
                </a:solidFill>
              </a:rPr>
              <a:t>花椒粉</a:t>
            </a:r>
            <a:r>
              <a:rPr lang="zh-CN" altLang="en-US" sz="3600" b="1" dirty="0" smtClean="0">
                <a:solidFill>
                  <a:srgbClr val="FFFF00"/>
                </a:solidFill>
              </a:rPr>
              <a:t>、</a:t>
            </a:r>
            <a:r>
              <a:rPr lang="zh-CN" altLang="en-US" sz="3600" b="1" dirty="0" smtClean="0">
                <a:solidFill>
                  <a:schemeClr val="bg1"/>
                </a:solidFill>
              </a:rPr>
              <a:t>味精</a:t>
            </a:r>
            <a:r>
              <a:rPr lang="zh-CN" altLang="en-US" sz="3600" b="1" dirty="0" smtClean="0">
                <a:solidFill>
                  <a:srgbClr val="FFFF00"/>
                </a:solidFill>
              </a:rPr>
              <a:t>、</a:t>
            </a:r>
            <a:r>
              <a:rPr lang="zh-CN" altLang="en-US" sz="3600" b="1" dirty="0" smtClean="0">
                <a:solidFill>
                  <a:schemeClr val="bg1"/>
                </a:solidFill>
              </a:rPr>
              <a:t>盐</a:t>
            </a:r>
            <a:r>
              <a:rPr lang="zh-CN" altLang="en-US" sz="3600" b="1" dirty="0" smtClean="0">
                <a:solidFill>
                  <a:srgbClr val="FFFF00"/>
                </a:solidFill>
              </a:rPr>
              <a:t>、</a:t>
            </a:r>
            <a:endParaRPr lang="en-US" altLang="zh-CN" sz="3600" b="1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altLang="zh-CN" sz="14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zh-CN" altLang="en-US" sz="3600" b="1" dirty="0" smtClean="0">
                <a:solidFill>
                  <a:schemeClr val="bg1"/>
                </a:solidFill>
              </a:rPr>
              <a:t>白糖</a:t>
            </a:r>
            <a:r>
              <a:rPr lang="zh-CN" altLang="en-US" sz="3600" b="1" dirty="0" smtClean="0">
                <a:solidFill>
                  <a:srgbClr val="FFFF00"/>
                </a:solidFill>
              </a:rPr>
              <a:t>各适量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>
            <a:noAutofit/>
          </a:bodyPr>
          <a:lstStyle/>
          <a:p>
            <a:r>
              <a:rPr lang="zh-CN" altLang="en-US" sz="8000" b="1" dirty="0" smtClean="0">
                <a:solidFill>
                  <a:schemeClr val="bg1"/>
                </a:solidFill>
              </a:rPr>
              <a:t>做法</a:t>
            </a: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5029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FF00"/>
                </a:solidFill>
              </a:rPr>
              <a:t>1</a:t>
            </a:r>
            <a:r>
              <a:rPr lang="en-US" b="1" dirty="0">
                <a:solidFill>
                  <a:srgbClr val="FFFF00"/>
                </a:solidFill>
              </a:rPr>
              <a:t>.</a:t>
            </a:r>
            <a:r>
              <a:rPr lang="zh-CN" altLang="en-US" b="1" dirty="0">
                <a:solidFill>
                  <a:srgbClr val="FFFF00"/>
                </a:solidFill>
              </a:rPr>
              <a:t>豆腐切小方块，姜、蒜拍碎切成末，小葱切成葱花。 </a:t>
            </a:r>
            <a:endParaRPr lang="en-US" b="1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rgbClr val="FFFF00"/>
                </a:solidFill>
              </a:rPr>
              <a:t>2.</a:t>
            </a:r>
            <a:r>
              <a:rPr lang="zh-CN" altLang="en-US" b="1" dirty="0">
                <a:solidFill>
                  <a:srgbClr val="FFFF00"/>
                </a:solidFill>
              </a:rPr>
              <a:t>淀</a:t>
            </a:r>
            <a:r>
              <a:rPr lang="zh-CN" altLang="en-US" b="1" dirty="0" smtClean="0">
                <a:solidFill>
                  <a:srgbClr val="FFFF00"/>
                </a:solidFill>
              </a:rPr>
              <a:t>粉</a:t>
            </a:r>
            <a:r>
              <a:rPr lang="en-US" altLang="zh-CN" b="1" dirty="0" smtClean="0">
                <a:solidFill>
                  <a:srgbClr val="FFFF00"/>
                </a:solidFill>
              </a:rPr>
              <a:t>/</a:t>
            </a:r>
            <a:r>
              <a:rPr lang="zh-CN" altLang="en-US" b="1" dirty="0" smtClean="0">
                <a:solidFill>
                  <a:srgbClr val="FFFF00"/>
                </a:solidFill>
              </a:rPr>
              <a:t>或太白粉</a:t>
            </a:r>
            <a:r>
              <a:rPr lang="en-US" altLang="zh-CN" b="1" dirty="0" smtClean="0">
                <a:solidFill>
                  <a:srgbClr val="FFFF00"/>
                </a:solidFill>
              </a:rPr>
              <a:t>/</a:t>
            </a:r>
            <a:r>
              <a:rPr lang="zh-CN" altLang="en-US" b="1" dirty="0" smtClean="0">
                <a:solidFill>
                  <a:srgbClr val="FFFF00"/>
                </a:solidFill>
              </a:rPr>
              <a:t>或薯粉</a:t>
            </a:r>
            <a:r>
              <a:rPr lang="en-US" altLang="zh-CN" b="1" dirty="0" smtClean="0">
                <a:solidFill>
                  <a:srgbClr val="FFFF00"/>
                </a:solidFill>
              </a:rPr>
              <a:t>--</a:t>
            </a:r>
            <a:r>
              <a:rPr lang="zh-CN" altLang="en-US" b="1" dirty="0" smtClean="0">
                <a:solidFill>
                  <a:srgbClr val="FFFF00"/>
                </a:solidFill>
              </a:rPr>
              <a:t>调</a:t>
            </a:r>
            <a:r>
              <a:rPr lang="zh-CN" altLang="en-US" b="1" dirty="0">
                <a:solidFill>
                  <a:srgbClr val="FFFF00"/>
                </a:solidFill>
              </a:rPr>
              <a:t>成芡汁。 </a:t>
            </a:r>
            <a:endParaRPr lang="en-US" b="1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rgbClr val="FFFF00"/>
                </a:solidFill>
              </a:rPr>
              <a:t>3.</a:t>
            </a:r>
            <a:r>
              <a:rPr lang="zh-CN" altLang="en-US" b="1" dirty="0">
                <a:solidFill>
                  <a:srgbClr val="FFFF00"/>
                </a:solidFill>
              </a:rPr>
              <a:t>锅中放油，开火烧热，下入猪肉末、姜末、蒜末和豆瓣酱，炒香。 </a:t>
            </a:r>
            <a:endParaRPr lang="en-US" b="1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rgbClr val="FFFF00"/>
                </a:solidFill>
              </a:rPr>
              <a:t>4.</a:t>
            </a:r>
            <a:r>
              <a:rPr lang="zh-CN" altLang="en-US" b="1" dirty="0">
                <a:solidFill>
                  <a:srgbClr val="FFFF00"/>
                </a:solidFill>
              </a:rPr>
              <a:t>加入适量清水和酱油、盐、白糖、味精，放入豆腐，轻轻翻炒片刻。 </a:t>
            </a:r>
            <a:endParaRPr lang="en-US" b="1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rgbClr val="FFFF00"/>
                </a:solidFill>
              </a:rPr>
              <a:t>5.</a:t>
            </a:r>
            <a:r>
              <a:rPr lang="zh-CN" altLang="en-US" b="1" dirty="0">
                <a:solidFill>
                  <a:srgbClr val="FFFF00"/>
                </a:solidFill>
              </a:rPr>
              <a:t>大火烧开后，转为小火，盖上盖子焖烧</a:t>
            </a:r>
            <a:r>
              <a:rPr lang="en-US" b="1" dirty="0">
                <a:solidFill>
                  <a:srgbClr val="FFFF00"/>
                </a:solidFill>
              </a:rPr>
              <a:t>5</a:t>
            </a:r>
            <a:r>
              <a:rPr lang="zh-CN" altLang="en-US" b="1" dirty="0">
                <a:solidFill>
                  <a:srgbClr val="FFFF00"/>
                </a:solidFill>
              </a:rPr>
              <a:t>分钟。 </a:t>
            </a:r>
            <a:endParaRPr lang="en-US" b="1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rgbClr val="FFFF00"/>
                </a:solidFill>
              </a:rPr>
              <a:t>6.</a:t>
            </a:r>
            <a:r>
              <a:rPr lang="zh-CN" altLang="en-US" b="1" dirty="0">
                <a:solidFill>
                  <a:srgbClr val="FFFF00"/>
                </a:solidFill>
              </a:rPr>
              <a:t>加入芡汁，撒入葱花和适量花椒粉，略翻炒一下即可出锅。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2484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zh-CN" altLang="en-US" sz="4000" b="1" dirty="0" smtClean="0">
                <a:solidFill>
                  <a:srgbClr val="FFFF00"/>
                </a:solidFill>
              </a:rPr>
              <a:t>麻婆豆腐是哪里的名菜？川菜有哪两个特点？</a:t>
            </a:r>
            <a:endParaRPr lang="en-US" altLang="zh-CN" sz="4000" b="1" dirty="0" smtClean="0">
              <a:solidFill>
                <a:srgbClr val="FFFF00"/>
              </a:solidFill>
            </a:endParaRPr>
          </a:p>
          <a:p>
            <a:pPr marL="514350" indent="-514350">
              <a:buAutoNum type="arabicPeriod"/>
            </a:pPr>
            <a:endParaRPr lang="en-US" altLang="zh-CN" sz="1300" b="1" dirty="0" smtClean="0">
              <a:solidFill>
                <a:srgbClr val="FFFF00"/>
              </a:solidFill>
            </a:endParaRPr>
          </a:p>
          <a:p>
            <a:pPr marL="514350" indent="-514350">
              <a:buAutoNum type="arabicPeriod"/>
            </a:pPr>
            <a:r>
              <a:rPr lang="en-US" altLang="zh-CN" sz="4000" b="1" dirty="0" smtClean="0">
                <a:solidFill>
                  <a:srgbClr val="FFFF00"/>
                </a:solidFill>
              </a:rPr>
              <a:t>Tell in English the main ingredients and seasonings used in cooking </a:t>
            </a:r>
            <a:r>
              <a:rPr lang="en-US" altLang="zh-CN" sz="4000" b="1" dirty="0" err="1" smtClean="0">
                <a:solidFill>
                  <a:srgbClr val="FFFF00"/>
                </a:solidFill>
              </a:rPr>
              <a:t>Mapo</a:t>
            </a:r>
            <a:r>
              <a:rPr lang="en-US" altLang="zh-CN" sz="4000" b="1" dirty="0" smtClean="0">
                <a:solidFill>
                  <a:srgbClr val="FFFF00"/>
                </a:solidFill>
              </a:rPr>
              <a:t> Tofu</a:t>
            </a:r>
            <a:r>
              <a:rPr lang="zh-CN" altLang="en-US" sz="4000" b="1" dirty="0" smtClean="0">
                <a:solidFill>
                  <a:srgbClr val="FFFF00"/>
                </a:solidFill>
              </a:rPr>
              <a:t>？</a:t>
            </a:r>
            <a:endParaRPr lang="en-US" altLang="zh-CN" sz="4000" b="1" dirty="0" smtClean="0">
              <a:solidFill>
                <a:srgbClr val="FFFF00"/>
              </a:solidFill>
            </a:endParaRPr>
          </a:p>
          <a:p>
            <a:pPr marL="514350" indent="-514350">
              <a:buAutoNum type="arabicPeriod"/>
            </a:pPr>
            <a:endParaRPr lang="en-US" altLang="zh-CN" sz="1300" b="1" dirty="0" smtClean="0">
              <a:solidFill>
                <a:srgbClr val="FFFF00"/>
              </a:solidFill>
            </a:endParaRPr>
          </a:p>
          <a:p>
            <a:pPr marL="514350" indent="-514350">
              <a:buAutoNum type="arabicPeriod"/>
            </a:pPr>
            <a:r>
              <a:rPr lang="zh-CN" altLang="en-US" sz="4000" b="1" dirty="0" smtClean="0">
                <a:solidFill>
                  <a:srgbClr val="FFFF00"/>
                </a:solidFill>
              </a:rPr>
              <a:t>它吃起来有什么风味</a:t>
            </a:r>
            <a:r>
              <a:rPr lang="en-US" altLang="zh-CN" sz="4000" b="1" dirty="0" smtClean="0">
                <a:solidFill>
                  <a:srgbClr val="FFFF00"/>
                </a:solidFill>
              </a:rPr>
              <a:t>?</a:t>
            </a:r>
          </a:p>
          <a:p>
            <a:pPr marL="514350" indent="-514350">
              <a:buAutoNum type="arabicPeriod"/>
            </a:pPr>
            <a:endParaRPr lang="en-US" altLang="zh-CN" sz="1200" b="1" dirty="0" smtClean="0">
              <a:solidFill>
                <a:srgbClr val="FFFF00"/>
              </a:solidFill>
            </a:endParaRPr>
          </a:p>
          <a:p>
            <a:pPr marL="514350" indent="-514350">
              <a:buAutoNum type="arabicPeriod"/>
            </a:pPr>
            <a:r>
              <a:rPr lang="en-US" altLang="zh-CN" sz="4000" b="1" dirty="0" smtClean="0">
                <a:solidFill>
                  <a:srgbClr val="FFFF00"/>
                </a:solidFill>
              </a:rPr>
              <a:t>Briefly introduce how to cook this famous dish in English.</a:t>
            </a:r>
          </a:p>
          <a:p>
            <a:pPr marL="514350" indent="-514350">
              <a:buAutoNum type="arabicPeriod"/>
            </a:pP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990600"/>
            <a:ext cx="9296400" cy="50292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    </a:t>
            </a:r>
            <a:r>
              <a:rPr lang="en-US" sz="4800" b="1" dirty="0" smtClean="0">
                <a:solidFill>
                  <a:schemeClr val="bg1"/>
                </a:solidFill>
              </a:rPr>
              <a:t>B. </a:t>
            </a:r>
            <a:r>
              <a:rPr lang="zh-CN" altLang="en-US" sz="4800" b="1" dirty="0" smtClean="0">
                <a:solidFill>
                  <a:schemeClr val="bg1"/>
                </a:solidFill>
              </a:rPr>
              <a:t>根据食</a:t>
            </a:r>
            <a:r>
              <a:rPr lang="zh-CN" altLang="en-US" sz="4800" b="1" dirty="0">
                <a:solidFill>
                  <a:schemeClr val="bg1"/>
                </a:solidFill>
              </a:rPr>
              <a:t>材</a:t>
            </a:r>
            <a:r>
              <a:rPr lang="zh-CN" altLang="en-US" sz="4800" b="1" dirty="0" smtClean="0">
                <a:solidFill>
                  <a:schemeClr val="bg1"/>
                </a:solidFill>
              </a:rPr>
              <a:t>、调</a:t>
            </a:r>
            <a:r>
              <a:rPr lang="zh-CN" altLang="en-US" sz="4800" b="1" dirty="0">
                <a:solidFill>
                  <a:schemeClr val="bg1"/>
                </a:solidFill>
              </a:rPr>
              <a:t>味</a:t>
            </a:r>
            <a:r>
              <a:rPr lang="zh-CN" altLang="en-US" sz="4800" b="1" dirty="0" smtClean="0">
                <a:solidFill>
                  <a:schemeClr val="bg1"/>
                </a:solidFill>
              </a:rPr>
              <a:t>料、</a:t>
            </a:r>
            <a:r>
              <a:rPr lang="en-US" altLang="zh-CN" sz="4800" b="1" dirty="0" smtClean="0">
                <a:solidFill>
                  <a:schemeClr val="bg1"/>
                </a:solidFill>
              </a:rPr>
              <a:t/>
            </a:r>
            <a:br>
              <a:rPr lang="en-US" altLang="zh-CN" sz="4800" b="1" dirty="0" smtClean="0">
                <a:solidFill>
                  <a:schemeClr val="bg1"/>
                </a:solidFill>
              </a:rPr>
            </a:br>
            <a:r>
              <a:rPr lang="en-US" altLang="zh-CN" sz="1200" b="1" dirty="0" smtClean="0">
                <a:solidFill>
                  <a:schemeClr val="bg1"/>
                </a:solidFill>
              </a:rPr>
              <a:t/>
            </a:r>
            <a:br>
              <a:rPr lang="en-US" altLang="zh-CN" sz="1200" b="1" dirty="0" smtClean="0">
                <a:solidFill>
                  <a:schemeClr val="bg1"/>
                </a:solidFill>
              </a:rPr>
            </a:br>
            <a:r>
              <a:rPr lang="en-US" altLang="zh-CN" sz="4800" b="1" dirty="0" smtClean="0">
                <a:solidFill>
                  <a:schemeClr val="bg1"/>
                </a:solidFill>
              </a:rPr>
              <a:t>                  </a:t>
            </a:r>
            <a:r>
              <a:rPr lang="zh-CN" altLang="en-US" sz="4800" b="1" dirty="0" smtClean="0">
                <a:solidFill>
                  <a:schemeClr val="bg1"/>
                </a:solidFill>
              </a:rPr>
              <a:t>做法及</a:t>
            </a:r>
            <a:r>
              <a:rPr lang="zh-CN" altLang="en-US" sz="4800" b="1" dirty="0">
                <a:solidFill>
                  <a:schemeClr val="bg1"/>
                </a:solidFill>
              </a:rPr>
              <a:t>味</a:t>
            </a:r>
            <a:r>
              <a:rPr lang="zh-CN" altLang="en-US" sz="4800" b="1" dirty="0" smtClean="0">
                <a:solidFill>
                  <a:schemeClr val="bg1"/>
                </a:solidFill>
              </a:rPr>
              <a:t>道 </a:t>
            </a:r>
            <a:r>
              <a:rPr lang="en-US" altLang="zh-CN" sz="4800" b="1" dirty="0" smtClean="0">
                <a:solidFill>
                  <a:schemeClr val="bg1"/>
                </a:solidFill>
              </a:rPr>
              <a:t>,</a:t>
            </a:r>
            <a:br>
              <a:rPr lang="en-US" altLang="zh-CN" sz="4800" b="1" dirty="0" smtClean="0">
                <a:solidFill>
                  <a:schemeClr val="bg1"/>
                </a:solidFill>
              </a:rPr>
            </a:br>
            <a:r>
              <a:rPr lang="en-US" altLang="zh-CN" sz="1200" b="1" dirty="0" smtClean="0">
                <a:solidFill>
                  <a:schemeClr val="bg1"/>
                </a:solidFill>
              </a:rPr>
              <a:t/>
            </a:r>
            <a:br>
              <a:rPr lang="en-US" altLang="zh-CN" sz="1200" b="1" dirty="0" smtClean="0">
                <a:solidFill>
                  <a:schemeClr val="bg1"/>
                </a:solidFill>
              </a:rPr>
            </a:br>
            <a:r>
              <a:rPr lang="en-US" altLang="zh-CN" sz="4800" b="1" dirty="0" smtClean="0">
                <a:solidFill>
                  <a:schemeClr val="bg1"/>
                </a:solidFill>
              </a:rPr>
              <a:t>        </a:t>
            </a:r>
            <a:r>
              <a:rPr lang="zh-CN" altLang="en-US" sz="4800" b="1" dirty="0" smtClean="0">
                <a:solidFill>
                  <a:schemeClr val="bg1"/>
                </a:solidFill>
              </a:rPr>
              <a:t>介</a:t>
            </a:r>
            <a:r>
              <a:rPr lang="zh-CN" altLang="en-US" sz="4800" b="1" dirty="0">
                <a:solidFill>
                  <a:schemeClr val="bg1"/>
                </a:solidFill>
              </a:rPr>
              <a:t>绍一道你喜爱的中国</a:t>
            </a:r>
            <a:r>
              <a:rPr lang="zh-CN" altLang="en-US" sz="4800" b="1" dirty="0" smtClean="0">
                <a:solidFill>
                  <a:schemeClr val="bg1"/>
                </a:solidFill>
              </a:rPr>
              <a:t>菜。 </a:t>
            </a:r>
            <a:r>
              <a:rPr lang="en-US" sz="4800" b="1" dirty="0">
                <a:solidFill>
                  <a:schemeClr val="bg1"/>
                </a:solidFill>
              </a:rPr>
              <a:t/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      </a:t>
            </a:r>
            <a:r>
              <a:rPr lang="en-US" sz="4800" b="1" dirty="0" smtClean="0">
                <a:solidFill>
                  <a:schemeClr val="bg1"/>
                </a:solidFill>
              </a:rPr>
              <a:t>        </a:t>
            </a:r>
            <a:r>
              <a:rPr lang="zh-CN" altLang="en-US" sz="4800" b="1" dirty="0" smtClean="0">
                <a:solidFill>
                  <a:schemeClr val="bg1"/>
                </a:solidFill>
              </a:rPr>
              <a:t>（</a:t>
            </a:r>
            <a:r>
              <a:rPr lang="en-US" sz="4800" b="1" dirty="0">
                <a:solidFill>
                  <a:schemeClr val="bg1"/>
                </a:solidFill>
              </a:rPr>
              <a:t>concept map</a:t>
            </a:r>
            <a:r>
              <a:rPr lang="zh-CN" altLang="en-US" sz="4800" b="1" dirty="0">
                <a:solidFill>
                  <a:schemeClr val="bg1"/>
                </a:solidFill>
              </a:rPr>
              <a:t>）</a:t>
            </a: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05000"/>
          </a:xfrm>
        </p:spPr>
        <p:txBody>
          <a:bodyPr>
            <a:normAutofit/>
          </a:bodyPr>
          <a:lstStyle/>
          <a:p>
            <a:r>
              <a:rPr lang="zh-CN" altLang="en-US" sz="5400" b="1" dirty="0" smtClean="0"/>
              <a:t>          教</a:t>
            </a:r>
            <a:r>
              <a:rPr lang="zh-CN" altLang="en-US" sz="5400" b="1" dirty="0"/>
              <a:t>学实</a:t>
            </a:r>
            <a:r>
              <a:rPr lang="zh-CN" altLang="en-US" sz="5400" b="1" dirty="0" smtClean="0"/>
              <a:t>例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372600" cy="1143000"/>
          </a:xfrm>
        </p:spPr>
        <p:txBody>
          <a:bodyPr>
            <a:normAutofit fontScale="90000"/>
          </a:bodyPr>
          <a:lstStyle/>
          <a:p>
            <a:r>
              <a:rPr lang="zh-CN" altLang="en-US" sz="7200" b="1" dirty="0" smtClean="0">
                <a:solidFill>
                  <a:srgbClr val="FFFF00"/>
                </a:solidFill>
              </a:rPr>
              <a:t>介绍一道中国名菜</a:t>
            </a:r>
            <a:endParaRPr lang="en-US" sz="7200" b="1" dirty="0">
              <a:solidFill>
                <a:srgbClr val="FFFF00"/>
              </a:solidFill>
            </a:endParaRPr>
          </a:p>
        </p:txBody>
      </p:sp>
      <p:pic>
        <p:nvPicPr>
          <p:cNvPr id="6" name="Content Placeholder 5" descr="麻婆豆腐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905000"/>
            <a:ext cx="5790876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8120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/>
              <a:t>                            </a:t>
            </a:r>
            <a:r>
              <a:rPr lang="zh-TW" altLang="en-US" sz="3200" b="1" dirty="0" smtClean="0">
                <a:solidFill>
                  <a:srgbClr val="0000FF"/>
                </a:solidFill>
              </a:rPr>
              <a:t>豆腐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>              </a:t>
            </a:r>
            <a:r>
              <a:rPr lang="zh-TW" altLang="en-US" dirty="0" smtClean="0"/>
              <a:t> </a:t>
            </a:r>
            <a:r>
              <a:rPr lang="zh-TW" altLang="en-US" sz="3200" b="1" dirty="0" smtClean="0">
                <a:solidFill>
                  <a:srgbClr val="0000FF"/>
                </a:solidFill>
              </a:rPr>
              <a:t>葱蒜</a:t>
            </a:r>
            <a:r>
              <a:rPr lang="zh-TW" altLang="en-US" dirty="0" smtClean="0"/>
              <a:t>                   </a:t>
            </a:r>
            <a:r>
              <a:rPr lang="zh-TW" altLang="en-US" sz="2700" b="1" dirty="0" smtClean="0">
                <a:solidFill>
                  <a:srgbClr val="0000FF"/>
                </a:solidFill>
              </a:rPr>
              <a:t>猪肉末</a:t>
            </a:r>
            <a:endParaRPr lang="en-US" sz="2700" b="1" dirty="0">
              <a:solidFill>
                <a:srgbClr val="0000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43000" y="4953001"/>
            <a:ext cx="6248400" cy="685800"/>
          </a:xfrm>
        </p:spPr>
        <p:txBody>
          <a:bodyPr/>
          <a:lstStyle/>
          <a:p>
            <a:r>
              <a:rPr lang="zh-TW" altLang="en-US" dirty="0" smtClean="0"/>
              <a:t>               </a:t>
            </a:r>
            <a:r>
              <a:rPr lang="zh-TW" altLang="en-US" sz="3200" dirty="0" smtClean="0"/>
              <a:t>                        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2057400"/>
            <a:ext cx="3352800" cy="3429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3200" b="1" dirty="0" smtClean="0">
                <a:solidFill>
                  <a:srgbClr val="0000FF"/>
                </a:solidFill>
              </a:rPr>
              <a:t>                 </a:t>
            </a:r>
            <a:r>
              <a:rPr lang="zh-TW" altLang="en-US" sz="4000" b="1" dirty="0" smtClean="0">
                <a:solidFill>
                  <a:srgbClr val="0000FF"/>
                </a:solidFill>
              </a:rPr>
              <a:t> </a:t>
            </a:r>
            <a:endParaRPr lang="en-US" altLang="zh-TW" sz="4000" b="1" dirty="0" smtClean="0">
              <a:solidFill>
                <a:srgbClr val="0000FF"/>
              </a:solidFill>
            </a:endParaRPr>
          </a:p>
          <a:p>
            <a:endParaRPr lang="en-US" sz="900" dirty="0"/>
          </a:p>
          <a:p>
            <a:endParaRPr lang="en-US" sz="900" dirty="0" smtClean="0"/>
          </a:p>
          <a:p>
            <a:pPr>
              <a:buNone/>
            </a:pPr>
            <a:r>
              <a:rPr lang="zh-TW" altLang="en-US" sz="3200" b="1" dirty="0" smtClean="0">
                <a:solidFill>
                  <a:srgbClr val="0000FF"/>
                </a:solidFill>
              </a:rPr>
              <a:t> </a:t>
            </a:r>
            <a:r>
              <a:rPr lang="zh-TW" altLang="en-US" sz="4000" b="1" dirty="0" smtClean="0">
                <a:solidFill>
                  <a:srgbClr val="0000FF"/>
                </a:solidFill>
              </a:rPr>
              <a:t>  </a:t>
            </a:r>
            <a:endParaRPr lang="en-US" altLang="zh-TW" sz="4000" b="1" dirty="0" smtClean="0">
              <a:solidFill>
                <a:srgbClr val="0000FF"/>
              </a:solidFill>
            </a:endParaRPr>
          </a:p>
          <a:p>
            <a:endParaRPr lang="en-US" sz="1800" dirty="0"/>
          </a:p>
          <a:p>
            <a:pPr>
              <a:buNone/>
            </a:pPr>
            <a:r>
              <a:rPr lang="zh-TW" altLang="en-US" sz="4000" b="1" dirty="0" smtClean="0">
                <a:solidFill>
                  <a:srgbClr val="0000FF"/>
                </a:solidFill>
              </a:rPr>
              <a:t>            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2743200" y="6096000"/>
            <a:ext cx="3048000" cy="762000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 smtClean="0"/>
              <a:t>              </a:t>
            </a:r>
            <a:endParaRPr lang="en-US" altLang="zh-TW" dirty="0" smtClean="0">
              <a:solidFill>
                <a:srgbClr val="0000FF"/>
              </a:solidFill>
            </a:endParaRPr>
          </a:p>
          <a:p>
            <a:r>
              <a:rPr lang="zh-TW" altLang="en-US" dirty="0">
                <a:solidFill>
                  <a:srgbClr val="0000FF"/>
                </a:solidFill>
              </a:rPr>
              <a:t> </a:t>
            </a:r>
            <a:r>
              <a:rPr lang="zh-TW" altLang="en-US" dirty="0" smtClean="0">
                <a:solidFill>
                  <a:srgbClr val="0000FF"/>
                </a:solidFill>
              </a:rPr>
              <a:t>                </a:t>
            </a:r>
            <a:r>
              <a:rPr lang="zh-TW" altLang="en-US" dirty="0" smtClean="0"/>
              <a:t> 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257800" y="1600200"/>
            <a:ext cx="3429000" cy="3581401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r>
              <a:rPr lang="zh-TW" altLang="en-US" sz="4000" b="1" dirty="0" smtClean="0">
                <a:solidFill>
                  <a:srgbClr val="0000FF"/>
                </a:solidFill>
              </a:rPr>
              <a:t>     </a:t>
            </a:r>
            <a:endParaRPr lang="en-US" altLang="zh-TW" sz="4000" b="1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zh-TW" altLang="en-US" sz="4000" b="1" dirty="0" smtClean="0">
                <a:solidFill>
                  <a:srgbClr val="0000FF"/>
                </a:solidFill>
              </a:rPr>
              <a:t>                 </a:t>
            </a:r>
            <a:endParaRPr lang="en-US" altLang="zh-TW" sz="4000" b="1" dirty="0" smtClean="0">
              <a:solidFill>
                <a:srgbClr val="0000FF"/>
              </a:solidFill>
            </a:endParaRPr>
          </a:p>
          <a:p>
            <a:endParaRPr lang="en-US" sz="1800" dirty="0"/>
          </a:p>
          <a:p>
            <a:pPr>
              <a:buNone/>
            </a:pPr>
            <a:r>
              <a:rPr lang="zh-TW" altLang="en-US" sz="4000" b="1" dirty="0" smtClean="0">
                <a:solidFill>
                  <a:srgbClr val="0000FF"/>
                </a:solidFill>
              </a:rPr>
              <a:t>     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8120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/>
              <a:t>                            </a:t>
            </a:r>
            <a:r>
              <a:rPr lang="zh-TW" altLang="en-US" sz="3200" b="1" dirty="0" smtClean="0">
                <a:solidFill>
                  <a:srgbClr val="0000FF"/>
                </a:solidFill>
              </a:rPr>
              <a:t>豆腐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>              </a:t>
            </a:r>
            <a:r>
              <a:rPr lang="zh-TW" altLang="en-US" dirty="0" smtClean="0"/>
              <a:t> </a:t>
            </a:r>
            <a:r>
              <a:rPr lang="zh-TW" altLang="en-US" sz="3200" b="1" dirty="0" smtClean="0">
                <a:solidFill>
                  <a:srgbClr val="0000FF"/>
                </a:solidFill>
              </a:rPr>
              <a:t>葱蒜</a:t>
            </a:r>
            <a:r>
              <a:rPr lang="zh-TW" altLang="en-US" dirty="0" smtClean="0"/>
              <a:t>                   </a:t>
            </a:r>
            <a:r>
              <a:rPr lang="zh-TW" altLang="en-US" sz="2700" b="1" dirty="0" smtClean="0">
                <a:solidFill>
                  <a:srgbClr val="0000FF"/>
                </a:solidFill>
              </a:rPr>
              <a:t>猪肉末</a:t>
            </a:r>
            <a:endParaRPr lang="en-US" sz="2700" b="1" dirty="0">
              <a:solidFill>
                <a:srgbClr val="0000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43000" y="4953001"/>
            <a:ext cx="6248400" cy="685800"/>
          </a:xfrm>
        </p:spPr>
        <p:txBody>
          <a:bodyPr/>
          <a:lstStyle/>
          <a:p>
            <a:r>
              <a:rPr lang="zh-TW" altLang="en-US" dirty="0" smtClean="0"/>
              <a:t>               </a:t>
            </a:r>
            <a:r>
              <a:rPr lang="zh-TW" altLang="en-US" sz="3200" dirty="0" smtClean="0">
                <a:solidFill>
                  <a:srgbClr val="0000FF"/>
                </a:solidFill>
              </a:rPr>
              <a:t>酱油</a:t>
            </a:r>
            <a:r>
              <a:rPr lang="zh-TW" altLang="en-US" sz="3200" dirty="0" smtClean="0"/>
              <a:t>                         </a:t>
            </a:r>
            <a:r>
              <a:rPr lang="zh-TW" altLang="en-US" sz="3600" dirty="0" smtClean="0">
                <a:solidFill>
                  <a:srgbClr val="0000FF"/>
                </a:solidFill>
              </a:rPr>
              <a:t>糖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2057400"/>
            <a:ext cx="3352800" cy="3429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3200" b="1" dirty="0" smtClean="0">
                <a:solidFill>
                  <a:srgbClr val="0000FF"/>
                </a:solidFill>
              </a:rPr>
              <a:t>                 </a:t>
            </a:r>
            <a:r>
              <a:rPr lang="zh-TW" altLang="en-US" sz="4000" b="1" dirty="0" smtClean="0">
                <a:solidFill>
                  <a:srgbClr val="0000FF"/>
                </a:solidFill>
              </a:rPr>
              <a:t> </a:t>
            </a:r>
            <a:endParaRPr lang="en-US" altLang="zh-TW" sz="4000" b="1" dirty="0" smtClean="0">
              <a:solidFill>
                <a:srgbClr val="0000FF"/>
              </a:solidFill>
            </a:endParaRPr>
          </a:p>
          <a:p>
            <a:endParaRPr lang="en-US" sz="900" dirty="0"/>
          </a:p>
          <a:p>
            <a:endParaRPr lang="en-US" sz="900" dirty="0" smtClean="0"/>
          </a:p>
          <a:p>
            <a:pPr>
              <a:buNone/>
            </a:pPr>
            <a:r>
              <a:rPr lang="zh-TW" altLang="en-US" sz="3200" b="1" dirty="0" smtClean="0">
                <a:solidFill>
                  <a:srgbClr val="0000FF"/>
                </a:solidFill>
              </a:rPr>
              <a:t> </a:t>
            </a:r>
            <a:r>
              <a:rPr lang="zh-TW" altLang="en-US" sz="4000" b="1" dirty="0" smtClean="0">
                <a:solidFill>
                  <a:srgbClr val="0000FF"/>
                </a:solidFill>
              </a:rPr>
              <a:t>  </a:t>
            </a:r>
            <a:endParaRPr lang="en-US" altLang="zh-TW" sz="4000" b="1" dirty="0" smtClean="0">
              <a:solidFill>
                <a:srgbClr val="0000FF"/>
              </a:solidFill>
            </a:endParaRPr>
          </a:p>
          <a:p>
            <a:endParaRPr lang="en-US" sz="1800" dirty="0"/>
          </a:p>
          <a:p>
            <a:pPr>
              <a:buNone/>
            </a:pPr>
            <a:r>
              <a:rPr lang="zh-TW" altLang="en-US" sz="4000" b="1" dirty="0" smtClean="0">
                <a:solidFill>
                  <a:srgbClr val="0000FF"/>
                </a:solidFill>
              </a:rPr>
              <a:t>              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2743200" y="6096000"/>
            <a:ext cx="3048000" cy="762000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 smtClean="0"/>
              <a:t>              </a:t>
            </a:r>
            <a:r>
              <a:rPr lang="zh-TW" altLang="en-US" dirty="0" smtClean="0">
                <a:solidFill>
                  <a:srgbClr val="0000FF"/>
                </a:solidFill>
              </a:rPr>
              <a:t>辣豆</a:t>
            </a:r>
            <a:endParaRPr lang="en-US" altLang="zh-TW" dirty="0" smtClean="0">
              <a:solidFill>
                <a:srgbClr val="0000FF"/>
              </a:solidFill>
            </a:endParaRPr>
          </a:p>
          <a:p>
            <a:r>
              <a:rPr lang="zh-TW" altLang="en-US" dirty="0">
                <a:solidFill>
                  <a:srgbClr val="0000FF"/>
                </a:solidFill>
              </a:rPr>
              <a:t> </a:t>
            </a:r>
            <a:r>
              <a:rPr lang="zh-TW" altLang="en-US" dirty="0" smtClean="0">
                <a:solidFill>
                  <a:srgbClr val="0000FF"/>
                </a:solidFill>
              </a:rPr>
              <a:t>                瓣酱</a:t>
            </a:r>
            <a:r>
              <a:rPr lang="zh-TW" altLang="en-US" dirty="0" smtClean="0"/>
              <a:t> 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257800" y="1600200"/>
            <a:ext cx="3429000" cy="3581401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r>
              <a:rPr lang="zh-TW" altLang="en-US" sz="4000" b="1" dirty="0" smtClean="0">
                <a:solidFill>
                  <a:srgbClr val="0000FF"/>
                </a:solidFill>
              </a:rPr>
              <a:t>     </a:t>
            </a:r>
            <a:endParaRPr lang="en-US" altLang="zh-TW" sz="4000" b="1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zh-TW" altLang="en-US" sz="4000" b="1" dirty="0" smtClean="0">
                <a:solidFill>
                  <a:srgbClr val="0000FF"/>
                </a:solidFill>
              </a:rPr>
              <a:t>                 </a:t>
            </a:r>
            <a:endParaRPr lang="en-US" altLang="zh-TW" sz="4000" b="1" dirty="0" smtClean="0">
              <a:solidFill>
                <a:srgbClr val="0000FF"/>
              </a:solidFill>
            </a:endParaRPr>
          </a:p>
          <a:p>
            <a:endParaRPr lang="en-US" sz="1800" dirty="0"/>
          </a:p>
          <a:p>
            <a:pPr>
              <a:buNone/>
            </a:pPr>
            <a:r>
              <a:rPr lang="zh-TW" altLang="en-US" sz="4000" b="1" dirty="0" smtClean="0">
                <a:solidFill>
                  <a:srgbClr val="0000FF"/>
                </a:solidFill>
              </a:rPr>
              <a:t>     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8120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/>
              <a:t>                            </a:t>
            </a:r>
            <a:r>
              <a:rPr lang="zh-TW" altLang="en-US" sz="3200" b="1" dirty="0" smtClean="0">
                <a:solidFill>
                  <a:srgbClr val="0000FF"/>
                </a:solidFill>
              </a:rPr>
              <a:t>豆腐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>              </a:t>
            </a:r>
            <a:r>
              <a:rPr lang="zh-TW" altLang="en-US" dirty="0" smtClean="0"/>
              <a:t> </a:t>
            </a:r>
            <a:r>
              <a:rPr lang="zh-TW" altLang="en-US" sz="3200" b="1" dirty="0" smtClean="0">
                <a:solidFill>
                  <a:srgbClr val="0000FF"/>
                </a:solidFill>
              </a:rPr>
              <a:t>葱蒜</a:t>
            </a:r>
            <a:r>
              <a:rPr lang="zh-TW" altLang="en-US" dirty="0" smtClean="0"/>
              <a:t>                   </a:t>
            </a:r>
            <a:r>
              <a:rPr lang="zh-TW" altLang="en-US" sz="2700" b="1" dirty="0" smtClean="0">
                <a:solidFill>
                  <a:srgbClr val="0000FF"/>
                </a:solidFill>
              </a:rPr>
              <a:t>猪肉末</a:t>
            </a:r>
            <a:endParaRPr lang="en-US" sz="2700" b="1" dirty="0">
              <a:solidFill>
                <a:srgbClr val="0000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43000" y="4953001"/>
            <a:ext cx="6248400" cy="685800"/>
          </a:xfrm>
        </p:spPr>
        <p:txBody>
          <a:bodyPr/>
          <a:lstStyle/>
          <a:p>
            <a:r>
              <a:rPr lang="zh-TW" altLang="en-US" dirty="0" smtClean="0"/>
              <a:t>               </a:t>
            </a:r>
            <a:r>
              <a:rPr lang="zh-TW" altLang="en-US" sz="3200" dirty="0" smtClean="0">
                <a:solidFill>
                  <a:srgbClr val="0000FF"/>
                </a:solidFill>
              </a:rPr>
              <a:t>酱油</a:t>
            </a:r>
            <a:r>
              <a:rPr lang="zh-TW" altLang="en-US" sz="3200" dirty="0" smtClean="0"/>
              <a:t>                         </a:t>
            </a:r>
            <a:r>
              <a:rPr lang="zh-TW" altLang="en-US" sz="3600" dirty="0" smtClean="0">
                <a:solidFill>
                  <a:srgbClr val="0000FF"/>
                </a:solidFill>
              </a:rPr>
              <a:t>糖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2057400"/>
            <a:ext cx="3352800" cy="3429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3200" b="1" dirty="0" smtClean="0">
                <a:solidFill>
                  <a:srgbClr val="0000FF"/>
                </a:solidFill>
              </a:rPr>
              <a:t>                 </a:t>
            </a:r>
            <a:r>
              <a:rPr lang="zh-TW" altLang="en-US" sz="4000" b="1" dirty="0" smtClean="0">
                <a:solidFill>
                  <a:srgbClr val="0000FF"/>
                </a:solidFill>
              </a:rPr>
              <a:t> 腌</a:t>
            </a:r>
            <a:endParaRPr lang="en-US" altLang="zh-TW" sz="4000" b="1" dirty="0" smtClean="0">
              <a:solidFill>
                <a:srgbClr val="0000FF"/>
              </a:solidFill>
            </a:endParaRPr>
          </a:p>
          <a:p>
            <a:endParaRPr lang="en-US" sz="900" dirty="0"/>
          </a:p>
          <a:p>
            <a:endParaRPr lang="en-US" sz="900" dirty="0" smtClean="0"/>
          </a:p>
          <a:p>
            <a:pPr>
              <a:buNone/>
            </a:pPr>
            <a:r>
              <a:rPr lang="zh-TW" altLang="en-US" sz="3200" b="1" dirty="0" smtClean="0">
                <a:solidFill>
                  <a:srgbClr val="0000FF"/>
                </a:solidFill>
              </a:rPr>
              <a:t> </a:t>
            </a:r>
            <a:r>
              <a:rPr lang="zh-TW" altLang="en-US" sz="4000" b="1" dirty="0" smtClean="0">
                <a:solidFill>
                  <a:srgbClr val="0000FF"/>
                </a:solidFill>
              </a:rPr>
              <a:t>  炒</a:t>
            </a:r>
            <a:endParaRPr lang="en-US" altLang="zh-TW" sz="4000" b="1" dirty="0" smtClean="0">
              <a:solidFill>
                <a:srgbClr val="0000FF"/>
              </a:solidFill>
            </a:endParaRPr>
          </a:p>
          <a:p>
            <a:endParaRPr lang="en-US" sz="1800" dirty="0"/>
          </a:p>
          <a:p>
            <a:pPr>
              <a:buNone/>
            </a:pPr>
            <a:r>
              <a:rPr lang="zh-TW" altLang="en-US" sz="4000" b="1" dirty="0" smtClean="0">
                <a:solidFill>
                  <a:srgbClr val="0000FF"/>
                </a:solidFill>
              </a:rPr>
              <a:t>              煮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2743200" y="6096000"/>
            <a:ext cx="3048000" cy="762000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 smtClean="0"/>
              <a:t>              </a:t>
            </a:r>
            <a:r>
              <a:rPr lang="zh-TW" altLang="en-US" dirty="0" smtClean="0">
                <a:solidFill>
                  <a:srgbClr val="0000FF"/>
                </a:solidFill>
              </a:rPr>
              <a:t>辣豆</a:t>
            </a:r>
            <a:endParaRPr lang="en-US" altLang="zh-TW" dirty="0" smtClean="0">
              <a:solidFill>
                <a:srgbClr val="0000FF"/>
              </a:solidFill>
            </a:endParaRPr>
          </a:p>
          <a:p>
            <a:r>
              <a:rPr lang="zh-TW" altLang="en-US" dirty="0">
                <a:solidFill>
                  <a:srgbClr val="0000FF"/>
                </a:solidFill>
              </a:rPr>
              <a:t> </a:t>
            </a:r>
            <a:r>
              <a:rPr lang="zh-TW" altLang="en-US" dirty="0" smtClean="0">
                <a:solidFill>
                  <a:srgbClr val="0000FF"/>
                </a:solidFill>
              </a:rPr>
              <a:t>                瓣酱</a:t>
            </a:r>
            <a:r>
              <a:rPr lang="zh-TW" altLang="en-US" dirty="0" smtClean="0"/>
              <a:t> 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257800" y="1600200"/>
            <a:ext cx="3429000" cy="3581401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r>
              <a:rPr lang="zh-TW" altLang="en-US" sz="4000" b="1" dirty="0" smtClean="0">
                <a:solidFill>
                  <a:srgbClr val="0000FF"/>
                </a:solidFill>
              </a:rPr>
              <a:t>     </a:t>
            </a:r>
            <a:endParaRPr lang="en-US" altLang="zh-TW" sz="4000" b="1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zh-TW" altLang="en-US" sz="4000" b="1" dirty="0" smtClean="0">
                <a:solidFill>
                  <a:srgbClr val="0000FF"/>
                </a:solidFill>
              </a:rPr>
              <a:t>                 </a:t>
            </a:r>
            <a:endParaRPr lang="en-US" altLang="zh-TW" sz="4000" b="1" dirty="0" smtClean="0">
              <a:solidFill>
                <a:srgbClr val="0000FF"/>
              </a:solidFill>
            </a:endParaRPr>
          </a:p>
          <a:p>
            <a:endParaRPr lang="en-US" sz="1800" dirty="0"/>
          </a:p>
          <a:p>
            <a:pPr>
              <a:buNone/>
            </a:pPr>
            <a:r>
              <a:rPr lang="zh-TW" altLang="en-US" sz="4000" b="1" dirty="0" smtClean="0">
                <a:solidFill>
                  <a:srgbClr val="0000FF"/>
                </a:solidFill>
              </a:rPr>
              <a:t>     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8120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/>
              <a:t>                            </a:t>
            </a:r>
            <a:r>
              <a:rPr lang="zh-TW" altLang="en-US" sz="3200" b="1" dirty="0" smtClean="0">
                <a:solidFill>
                  <a:srgbClr val="0000FF"/>
                </a:solidFill>
              </a:rPr>
              <a:t>豆腐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>              </a:t>
            </a:r>
            <a:r>
              <a:rPr lang="zh-TW" altLang="en-US" dirty="0" smtClean="0"/>
              <a:t> </a:t>
            </a:r>
            <a:r>
              <a:rPr lang="zh-TW" altLang="en-US" sz="3200" b="1" dirty="0" smtClean="0">
                <a:solidFill>
                  <a:srgbClr val="0000FF"/>
                </a:solidFill>
              </a:rPr>
              <a:t>葱蒜</a:t>
            </a:r>
            <a:r>
              <a:rPr lang="zh-TW" altLang="en-US" dirty="0" smtClean="0"/>
              <a:t>                   </a:t>
            </a:r>
            <a:r>
              <a:rPr lang="zh-TW" altLang="en-US" sz="2700" b="1" dirty="0" smtClean="0">
                <a:solidFill>
                  <a:srgbClr val="0000FF"/>
                </a:solidFill>
              </a:rPr>
              <a:t>猪肉末</a:t>
            </a:r>
            <a:endParaRPr lang="en-US" sz="2700" b="1" dirty="0">
              <a:solidFill>
                <a:srgbClr val="0000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43000" y="4953001"/>
            <a:ext cx="6248400" cy="685800"/>
          </a:xfrm>
        </p:spPr>
        <p:txBody>
          <a:bodyPr/>
          <a:lstStyle/>
          <a:p>
            <a:r>
              <a:rPr lang="zh-TW" altLang="en-US" dirty="0" smtClean="0"/>
              <a:t>               </a:t>
            </a:r>
            <a:r>
              <a:rPr lang="zh-TW" altLang="en-US" sz="3200" dirty="0" smtClean="0">
                <a:solidFill>
                  <a:srgbClr val="0000FF"/>
                </a:solidFill>
              </a:rPr>
              <a:t>酱油</a:t>
            </a:r>
            <a:r>
              <a:rPr lang="zh-TW" altLang="en-US" sz="3200" dirty="0" smtClean="0"/>
              <a:t>                         </a:t>
            </a:r>
            <a:r>
              <a:rPr lang="zh-TW" altLang="en-US" sz="3600" dirty="0" smtClean="0">
                <a:solidFill>
                  <a:srgbClr val="0000FF"/>
                </a:solidFill>
              </a:rPr>
              <a:t>糖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2057400"/>
            <a:ext cx="3352800" cy="3429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3200" b="1" dirty="0" smtClean="0">
                <a:solidFill>
                  <a:srgbClr val="0000FF"/>
                </a:solidFill>
              </a:rPr>
              <a:t>                 </a:t>
            </a:r>
            <a:r>
              <a:rPr lang="zh-TW" altLang="en-US" sz="4000" b="1" dirty="0" smtClean="0">
                <a:solidFill>
                  <a:srgbClr val="0000FF"/>
                </a:solidFill>
              </a:rPr>
              <a:t> 腌</a:t>
            </a:r>
            <a:endParaRPr lang="en-US" altLang="zh-TW" sz="4000" b="1" dirty="0" smtClean="0">
              <a:solidFill>
                <a:srgbClr val="0000FF"/>
              </a:solidFill>
            </a:endParaRPr>
          </a:p>
          <a:p>
            <a:endParaRPr lang="en-US" sz="900" dirty="0"/>
          </a:p>
          <a:p>
            <a:endParaRPr lang="en-US" sz="900" dirty="0" smtClean="0"/>
          </a:p>
          <a:p>
            <a:pPr>
              <a:buNone/>
            </a:pPr>
            <a:r>
              <a:rPr lang="zh-TW" altLang="en-US" sz="3200" b="1" dirty="0" smtClean="0">
                <a:solidFill>
                  <a:srgbClr val="0000FF"/>
                </a:solidFill>
              </a:rPr>
              <a:t> </a:t>
            </a:r>
            <a:r>
              <a:rPr lang="zh-TW" altLang="en-US" sz="4000" b="1" dirty="0" smtClean="0">
                <a:solidFill>
                  <a:srgbClr val="0000FF"/>
                </a:solidFill>
              </a:rPr>
              <a:t>  炒</a:t>
            </a:r>
            <a:endParaRPr lang="en-US" altLang="zh-TW" sz="4000" b="1" dirty="0" smtClean="0">
              <a:solidFill>
                <a:srgbClr val="0000FF"/>
              </a:solidFill>
            </a:endParaRPr>
          </a:p>
          <a:p>
            <a:endParaRPr lang="en-US" sz="1800" dirty="0"/>
          </a:p>
          <a:p>
            <a:pPr>
              <a:buNone/>
            </a:pPr>
            <a:r>
              <a:rPr lang="zh-TW" altLang="en-US" sz="4000" b="1" dirty="0" smtClean="0">
                <a:solidFill>
                  <a:srgbClr val="0000FF"/>
                </a:solidFill>
              </a:rPr>
              <a:t>              煮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2743200" y="6096000"/>
            <a:ext cx="3048000" cy="762000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 smtClean="0"/>
              <a:t>              </a:t>
            </a:r>
            <a:r>
              <a:rPr lang="zh-TW" altLang="en-US" dirty="0" smtClean="0">
                <a:solidFill>
                  <a:srgbClr val="0000FF"/>
                </a:solidFill>
              </a:rPr>
              <a:t>辣豆</a:t>
            </a:r>
            <a:endParaRPr lang="en-US" altLang="zh-TW" dirty="0" smtClean="0">
              <a:solidFill>
                <a:srgbClr val="0000FF"/>
              </a:solidFill>
            </a:endParaRPr>
          </a:p>
          <a:p>
            <a:r>
              <a:rPr lang="zh-TW" altLang="en-US" dirty="0">
                <a:solidFill>
                  <a:srgbClr val="0000FF"/>
                </a:solidFill>
              </a:rPr>
              <a:t> </a:t>
            </a:r>
            <a:r>
              <a:rPr lang="zh-TW" altLang="en-US" dirty="0" smtClean="0">
                <a:solidFill>
                  <a:srgbClr val="0000FF"/>
                </a:solidFill>
              </a:rPr>
              <a:t>                瓣酱</a:t>
            </a:r>
            <a:r>
              <a:rPr lang="zh-TW" altLang="en-US" dirty="0" smtClean="0"/>
              <a:t> 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257800" y="1600200"/>
            <a:ext cx="3429000" cy="3581401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r>
              <a:rPr lang="zh-TW" altLang="en-US" sz="4000" b="1" dirty="0" smtClean="0">
                <a:solidFill>
                  <a:srgbClr val="0000FF"/>
                </a:solidFill>
              </a:rPr>
              <a:t>     麻</a:t>
            </a:r>
            <a:endParaRPr lang="en-US" altLang="zh-TW" sz="4000" b="1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zh-TW" altLang="en-US" sz="4000" b="1" dirty="0" smtClean="0">
                <a:solidFill>
                  <a:srgbClr val="0000FF"/>
                </a:solidFill>
              </a:rPr>
              <a:t>                 辣</a:t>
            </a:r>
            <a:endParaRPr lang="en-US" altLang="zh-TW" sz="4000" b="1" dirty="0" smtClean="0">
              <a:solidFill>
                <a:srgbClr val="0000FF"/>
              </a:solidFill>
            </a:endParaRPr>
          </a:p>
          <a:p>
            <a:endParaRPr lang="en-US" sz="1800" dirty="0"/>
          </a:p>
          <a:p>
            <a:pPr>
              <a:buNone/>
            </a:pPr>
            <a:r>
              <a:rPr lang="zh-TW" altLang="en-US" sz="4000" b="1" dirty="0" smtClean="0">
                <a:solidFill>
                  <a:srgbClr val="0000FF"/>
                </a:solidFill>
              </a:rPr>
              <a:t>     咸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zh-CN" altLang="en-US" sz="6000" b="1" dirty="0">
                <a:solidFill>
                  <a:schemeClr val="bg1"/>
                </a:solidFill>
              </a:rPr>
              <a:t>看图说故事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Content Placeholder 3" descr="p8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066800"/>
            <a:ext cx="8839200" cy="5638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38862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Student work samples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3810000" cy="5257800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77000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altLang="zh-CN" b="1" dirty="0" smtClean="0">
                <a:solidFill>
                  <a:srgbClr val="FFFF00"/>
                </a:solidFill>
              </a:rPr>
              <a:t>1.</a:t>
            </a:r>
            <a:r>
              <a:rPr lang="zh-CN" altLang="en-US" b="1" dirty="0" smtClean="0">
                <a:solidFill>
                  <a:srgbClr val="FFFF00"/>
                </a:solidFill>
              </a:rPr>
              <a:t>上个月是小海的妈妈生日。小海想做晚饭给妈妈吃在五点。他开始备。他想番茄蛋和牛肉面，因为番茄蛋和牛肉面是妈妈最喜欢的菜。番茄蛋里面有番茄、蛋、和蔬菜，但是他没有放了盐。牛肉面里面有面、牛肉、辣炒和蔬菜，但是他放了太多盐和酱油。他不知道怎么做。他一边唱歌一边做饭。他终于</a:t>
            </a:r>
            <a:r>
              <a:rPr lang="en-US" b="1" dirty="0" smtClean="0">
                <a:solidFill>
                  <a:srgbClr val="FFFF00"/>
                </a:solidFill>
              </a:rPr>
              <a:t>(</a:t>
            </a:r>
            <a:r>
              <a:rPr lang="en-US" b="1" dirty="0" err="1" smtClean="0">
                <a:solidFill>
                  <a:srgbClr val="FFFF00"/>
                </a:solidFill>
              </a:rPr>
              <a:t>zhong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yu</a:t>
            </a:r>
            <a:r>
              <a:rPr lang="en-US" b="1" dirty="0" smtClean="0">
                <a:solidFill>
                  <a:srgbClr val="FFFF00"/>
                </a:solidFill>
              </a:rPr>
              <a:t>, finally)</a:t>
            </a:r>
            <a:r>
              <a:rPr lang="zh-CN" altLang="en-US" b="1" dirty="0" smtClean="0">
                <a:solidFill>
                  <a:srgbClr val="FFFF00"/>
                </a:solidFill>
              </a:rPr>
              <a:t>做好的菜了！他尝一尝他的菜。他觉得番茄但美有味道，牛肉面很成。他把两个菜放了一起。在七点，妈妈会家吃饭。妈妈说这个“番茄蛋牛肉面”很好吃。小海说他真聪明。她做饭给妈妈吃表示她很爱的妈妈。</a:t>
            </a:r>
            <a:endParaRPr lang="en-US" b="1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553200"/>
          </a:xfrm>
        </p:spPr>
        <p:txBody>
          <a:bodyPr>
            <a:normAutofit lnSpcReduction="10000"/>
          </a:bodyPr>
          <a:lstStyle/>
          <a:p>
            <a:pPr lvl="0">
              <a:buNone/>
            </a:pPr>
            <a:r>
              <a:rPr lang="en-US" altLang="zh-CN" b="1" dirty="0" smtClean="0">
                <a:solidFill>
                  <a:srgbClr val="FFFF00"/>
                </a:solidFill>
              </a:rPr>
              <a:t>2. </a:t>
            </a:r>
            <a:r>
              <a:rPr lang="zh-CN" altLang="en-US" b="1" dirty="0" smtClean="0">
                <a:solidFill>
                  <a:srgbClr val="FFFF00"/>
                </a:solidFill>
              </a:rPr>
              <a:t>小雪今天做饭。她先做炒饭和甜酸肉。她炒饭不够盐，而</a:t>
            </a:r>
            <a:r>
              <a:rPr lang="en-US" b="1" dirty="0" smtClean="0">
                <a:solidFill>
                  <a:srgbClr val="FFFF00"/>
                </a:solidFill>
              </a:rPr>
              <a:t>(</a:t>
            </a:r>
            <a:r>
              <a:rPr lang="en-US" b="1" dirty="0" err="1" smtClean="0">
                <a:solidFill>
                  <a:srgbClr val="FFFF00"/>
                </a:solidFill>
              </a:rPr>
              <a:t>er</a:t>
            </a:r>
            <a:r>
              <a:rPr lang="en-US" b="1" dirty="0" smtClean="0">
                <a:solidFill>
                  <a:srgbClr val="FFFF00"/>
                </a:solidFill>
              </a:rPr>
              <a:t>, while/however)</a:t>
            </a:r>
            <a:r>
              <a:rPr lang="zh-CN" altLang="en-US" b="1" dirty="0" smtClean="0">
                <a:solidFill>
                  <a:srgbClr val="FFFF00"/>
                </a:solidFill>
              </a:rPr>
              <a:t>甜酸肉的味道太重了。所以她把两菜一起。她问妈妈尝一尝，她妈妈说她做的菜很好吃。她先说她自己很聪明。</a:t>
            </a:r>
            <a:endParaRPr lang="en-US" altLang="zh-CN" b="1" dirty="0" smtClean="0">
              <a:solidFill>
                <a:srgbClr val="FFFF00"/>
              </a:solidFill>
            </a:endParaRPr>
          </a:p>
          <a:p>
            <a:pPr lvl="0"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lvl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3.</a:t>
            </a:r>
            <a:r>
              <a:rPr lang="zh-CN" altLang="en-US" b="1" dirty="0" smtClean="0">
                <a:solidFill>
                  <a:srgbClr val="FFFF00"/>
                </a:solidFill>
              </a:rPr>
              <a:t>大年在小花的家做午饭。他超两个盘子虾和白菜。菜里有虾、白菜、洋葱。还放了盐、酱油、葱、姜和胡椒。但是吃起来一盘太咸了，一盘没有放盐所以很清单。大年再把这两个菜放在一个盘子里，然后给小花吃。小花说：好吃啊</a:t>
            </a:r>
            <a:r>
              <a:rPr lang="en-US" b="1" dirty="0" smtClean="0">
                <a:solidFill>
                  <a:srgbClr val="FFFF00"/>
                </a:solidFill>
              </a:rPr>
              <a:t>!</a:t>
            </a:r>
            <a:r>
              <a:rPr lang="zh-CN" altLang="en-US" b="1" dirty="0" smtClean="0">
                <a:solidFill>
                  <a:srgbClr val="FFFF00"/>
                </a:solidFill>
              </a:rPr>
              <a:t>我爱吃！大年觉得他很聪明。</a:t>
            </a:r>
            <a:endParaRPr lang="en-US" b="1" dirty="0" smtClean="0">
              <a:solidFill>
                <a:srgbClr val="FFFF00"/>
              </a:solidFill>
            </a:endParaRPr>
          </a:p>
          <a:p>
            <a:pPr lvl="0"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                 </a:t>
            </a:r>
            <a:r>
              <a:rPr lang="en-US" b="1" dirty="0" smtClean="0">
                <a:solidFill>
                  <a:schemeClr val="bg1"/>
                </a:solidFill>
              </a:rPr>
              <a:t>Pre-Task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                 </a:t>
            </a:r>
            <a:r>
              <a:rPr lang="zh-CN" altLang="en-US" b="1" dirty="0" smtClean="0">
                <a:solidFill>
                  <a:srgbClr val="FFFF00"/>
                </a:solidFill>
              </a:rPr>
              <a:t>麻</a:t>
            </a:r>
            <a:r>
              <a:rPr lang="zh-CN" altLang="en-US" b="1" dirty="0">
                <a:solidFill>
                  <a:srgbClr val="FFFF00"/>
                </a:solidFill>
              </a:rPr>
              <a:t>婆豆腐是什</a:t>
            </a:r>
            <a:r>
              <a:rPr lang="zh-CN" altLang="en-US" b="1" dirty="0" smtClean="0">
                <a:solidFill>
                  <a:srgbClr val="FFFF00"/>
                </a:solidFill>
              </a:rPr>
              <a:t>么</a:t>
            </a:r>
            <a:r>
              <a:rPr lang="en-US" altLang="zh-CN" b="1" dirty="0" smtClean="0">
                <a:solidFill>
                  <a:srgbClr val="FFFF00"/>
                </a:solidFill>
              </a:rPr>
              <a:t>?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6" name="麻婆豆腐(炒煮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3400" y="1676400"/>
            <a:ext cx="82296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172200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FFFF00"/>
                </a:solidFill>
              </a:rPr>
              <a:t>4.</a:t>
            </a:r>
            <a:r>
              <a:rPr lang="zh-CN" altLang="en-US" b="1" dirty="0" smtClean="0">
                <a:solidFill>
                  <a:srgbClr val="FFFF00"/>
                </a:solidFill>
              </a:rPr>
              <a:t>今天是母亲节。大龙的妈妈早上八点就上班了，她会很晚回家。今天也是妈妈的生日， 所以大龙想煮他妈妈最喜欢的麻婆豆腐。他先放辣椒、胡椒、盐、酱油和水做麻婆豆腐的酱，然后他切豆腐和葱。最后他开火、热锅，把他做的酱和豆腐、葱、猪肉放进去，煮了十分钟。煮完以后他吃一吃，觉得太咸了。没有时间了！他快快煮第二次，但是这次他忘了放盐。他把两盘才放一起，味道不太难吃。他妈妈回家以后看到她儿子煮的菜很开心，虽然觉得不太好吃，但是吃得很高兴。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172200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5.</a:t>
            </a:r>
            <a:r>
              <a:rPr lang="zh-CN" altLang="en-US" sz="3600" b="1" dirty="0" smtClean="0">
                <a:solidFill>
                  <a:srgbClr val="FFFF00"/>
                </a:solidFill>
              </a:rPr>
              <a:t>今天我炒两个菜。我做蛋炒饭和番茄豆腐。蛋炒饭里有蛋、白饭、盐、糖、猪肉、胡椒、葱和蔬菜。番茄豆腐里有番茄、豆腐、盐、葱和白菜。做完以后尝一尝。蛋炒饭太辣了，口味很重，而番茄豆腐太清淡。我把两个菜放在一起，拿给妈妈吃，她说我真聪明</a:t>
            </a:r>
            <a:r>
              <a:rPr lang="zh-CN" altLang="en-US" sz="3600" b="1" dirty="0" smtClean="0">
                <a:solidFill>
                  <a:srgbClr val="FFFF00"/>
                </a:solidFill>
              </a:rPr>
              <a:t>！</a:t>
            </a:r>
            <a:endParaRPr lang="en-US" altLang="zh-CN" sz="3600" b="1" dirty="0" smtClean="0">
              <a:solidFill>
                <a:srgbClr val="FFFF00"/>
              </a:solidFill>
            </a:endParaRPr>
          </a:p>
          <a:p>
            <a:pPr lvl="0">
              <a:buNone/>
            </a:pPr>
            <a:endParaRPr lang="en-US" sz="3600" b="1" dirty="0" smtClean="0">
              <a:solidFill>
                <a:srgbClr val="FFFF00"/>
              </a:solidFill>
            </a:endParaRPr>
          </a:p>
          <a:p>
            <a:pPr lvl="0"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6. ……..</a:t>
            </a:r>
            <a:r>
              <a:rPr lang="zh-CN" altLang="en-US" sz="3600" b="1" dirty="0" smtClean="0">
                <a:solidFill>
                  <a:srgbClr val="FFFF00"/>
                </a:solidFill>
              </a:rPr>
              <a:t>炒完的时候，弟弟上了给妈妈吃。</a:t>
            </a:r>
            <a:endParaRPr lang="en-US" altLang="zh-CN" sz="3600" b="1" dirty="0" smtClean="0">
              <a:solidFill>
                <a:srgbClr val="FFFF00"/>
              </a:solidFill>
            </a:endParaRPr>
          </a:p>
          <a:p>
            <a:pPr lvl="0">
              <a:buNone/>
            </a:pPr>
            <a:endParaRPr lang="en-US" sz="1200" b="1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553200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7.</a:t>
            </a:r>
            <a:r>
              <a:rPr lang="zh-CN" altLang="en-US" b="1" dirty="0" smtClean="0">
                <a:solidFill>
                  <a:srgbClr val="FFFF00"/>
                </a:solidFill>
              </a:rPr>
              <a:t>他把凉菜放在一起，拿给妈妈吃。妈妈说真好吃，吃完以后，她很感谢。</a:t>
            </a:r>
            <a:endParaRPr lang="en-US" altLang="zh-CN" b="1" dirty="0" smtClean="0">
              <a:solidFill>
                <a:srgbClr val="FFFF00"/>
              </a:solidFill>
            </a:endParaRPr>
          </a:p>
          <a:p>
            <a:pPr lvl="0">
              <a:buNone/>
            </a:pPr>
            <a:endParaRPr lang="en-US" sz="1200" b="1" dirty="0" smtClean="0">
              <a:solidFill>
                <a:srgbClr val="FFFF00"/>
              </a:solidFill>
            </a:endParaRPr>
          </a:p>
          <a:p>
            <a:pPr lvl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8.</a:t>
            </a:r>
            <a:r>
              <a:rPr lang="zh-CN" altLang="en-US" b="1" dirty="0" smtClean="0">
                <a:solidFill>
                  <a:srgbClr val="FFFF00"/>
                </a:solidFill>
              </a:rPr>
              <a:t>做好菜以后，他叫他妈妈来吃。</a:t>
            </a:r>
            <a:endParaRPr lang="en-US" b="1" dirty="0" smtClean="0">
              <a:solidFill>
                <a:srgbClr val="FFFF00"/>
              </a:solidFill>
            </a:endParaRPr>
          </a:p>
          <a:p>
            <a:pPr lvl="0">
              <a:buNone/>
            </a:pPr>
            <a:endParaRPr lang="en-US" sz="1200" b="1" dirty="0" smtClean="0">
              <a:solidFill>
                <a:srgbClr val="FFFF00"/>
              </a:solidFill>
            </a:endParaRPr>
          </a:p>
          <a:p>
            <a:pPr lvl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9</a:t>
            </a:r>
            <a:r>
              <a:rPr lang="en-US" b="1" dirty="0" smtClean="0">
                <a:solidFill>
                  <a:srgbClr val="FFFF00"/>
                </a:solidFill>
              </a:rPr>
              <a:t>.</a:t>
            </a:r>
            <a:r>
              <a:rPr lang="zh-CN" altLang="en-US" b="1" dirty="0" smtClean="0">
                <a:solidFill>
                  <a:srgbClr val="FFFF00"/>
                </a:solidFill>
              </a:rPr>
              <a:t>煮完菜以后，大明发现了他做的苦瓜里放了太多盐，而牛肉里忘了放盐。他想到一个办法，把两盘菜拌在一起给妈妈吃。</a:t>
            </a:r>
            <a:endParaRPr lang="en-US" altLang="zh-CN" b="1" dirty="0" smtClean="0">
              <a:solidFill>
                <a:srgbClr val="FFFF00"/>
              </a:solidFill>
            </a:endParaRPr>
          </a:p>
          <a:p>
            <a:pPr lvl="0">
              <a:buNone/>
            </a:pPr>
            <a:endParaRPr lang="en-US" sz="1200" b="1" dirty="0" smtClean="0">
              <a:solidFill>
                <a:srgbClr val="FFFF00"/>
              </a:solidFill>
            </a:endParaRPr>
          </a:p>
          <a:p>
            <a:pPr lvl="0">
              <a:buNone/>
            </a:pPr>
            <a:endParaRPr lang="en-US" sz="1200" b="1" dirty="0" smtClean="0">
              <a:solidFill>
                <a:srgbClr val="FFFF00"/>
              </a:solidFill>
            </a:endParaRPr>
          </a:p>
          <a:p>
            <a:pPr lvl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10.</a:t>
            </a:r>
            <a:r>
              <a:rPr lang="zh-CN" altLang="en-US" b="1" dirty="0" smtClean="0">
                <a:solidFill>
                  <a:srgbClr val="FFFF00"/>
                </a:solidFill>
              </a:rPr>
              <a:t>妈妈对大山说他做的菜很好吃，大山听到以后，就对自己说，“我真聪明！”</a:t>
            </a:r>
            <a:endParaRPr lang="en-US" altLang="zh-CN" b="1" dirty="0" smtClean="0">
              <a:solidFill>
                <a:srgbClr val="FFFF00"/>
              </a:solidFill>
            </a:endParaRPr>
          </a:p>
          <a:p>
            <a:pPr lvl="0">
              <a:buNone/>
            </a:pPr>
            <a:endParaRPr lang="en-US" sz="1300" b="1" dirty="0" smtClean="0">
              <a:solidFill>
                <a:srgbClr val="FFFF00"/>
              </a:solidFill>
            </a:endParaRPr>
          </a:p>
          <a:p>
            <a:pPr lvl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11.</a:t>
            </a:r>
            <a:r>
              <a:rPr lang="zh-CN" altLang="en-US" b="1" dirty="0" smtClean="0">
                <a:solidFill>
                  <a:srgbClr val="FFFF00"/>
                </a:solidFill>
              </a:rPr>
              <a:t>他忘了方盐，因为他很兴奋。</a:t>
            </a:r>
            <a:endParaRPr lang="en-US" b="1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请老师们一起讨</a:t>
            </a:r>
            <a:r>
              <a:rPr lang="zh-CN" altLang="en-US" b="1" dirty="0" smtClean="0">
                <a:solidFill>
                  <a:schemeClr val="bg1"/>
                </a:solidFill>
              </a:rPr>
              <a:t>论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562600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4000" b="1" dirty="0">
                <a:solidFill>
                  <a:srgbClr val="FFFF00"/>
                </a:solidFill>
              </a:rPr>
              <a:t>Guided practice</a:t>
            </a:r>
          </a:p>
          <a:p>
            <a:pPr lvl="0"/>
            <a:r>
              <a:rPr lang="en-US" sz="4000" b="1" dirty="0">
                <a:solidFill>
                  <a:srgbClr val="FFFF00"/>
                </a:solidFill>
              </a:rPr>
              <a:t>Scaffolding</a:t>
            </a:r>
          </a:p>
          <a:p>
            <a:pPr lvl="0"/>
            <a:r>
              <a:rPr lang="en-US" sz="4000" b="1" dirty="0">
                <a:solidFill>
                  <a:srgbClr val="FFFF00"/>
                </a:solidFill>
              </a:rPr>
              <a:t>Visual aids</a:t>
            </a:r>
          </a:p>
          <a:p>
            <a:pPr lvl="0"/>
            <a:r>
              <a:rPr lang="en-US" sz="4000" b="1" dirty="0">
                <a:solidFill>
                  <a:srgbClr val="FFFF00"/>
                </a:solidFill>
              </a:rPr>
              <a:t>Teach in context</a:t>
            </a:r>
          </a:p>
          <a:p>
            <a:pPr lvl="0"/>
            <a:r>
              <a:rPr lang="en-US" sz="4000" b="1" dirty="0">
                <a:solidFill>
                  <a:srgbClr val="FFFF00"/>
                </a:solidFill>
              </a:rPr>
              <a:t>Target language</a:t>
            </a:r>
          </a:p>
          <a:p>
            <a:pPr lvl="0"/>
            <a:r>
              <a:rPr lang="en-US" sz="4000" b="1" dirty="0">
                <a:solidFill>
                  <a:srgbClr val="FFFF00"/>
                </a:solidFill>
              </a:rPr>
              <a:t>Interaction</a:t>
            </a:r>
          </a:p>
          <a:p>
            <a:pPr lvl="0"/>
            <a:r>
              <a:rPr lang="en-US" sz="4000" b="1" dirty="0">
                <a:solidFill>
                  <a:srgbClr val="FFFF00"/>
                </a:solidFill>
              </a:rPr>
              <a:t>Pair work</a:t>
            </a:r>
          </a:p>
          <a:p>
            <a:pPr lvl="0"/>
            <a:r>
              <a:rPr lang="en-US" sz="4000" b="1" dirty="0">
                <a:solidFill>
                  <a:srgbClr val="FFFF00"/>
                </a:solidFill>
              </a:rPr>
              <a:t>Connect to real life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>
            <a:norm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</a:rPr>
              <a:t>总</a:t>
            </a:r>
            <a:r>
              <a:rPr lang="zh-CN" altLang="en-US" sz="7200" b="1" dirty="0" smtClean="0">
                <a:solidFill>
                  <a:schemeClr val="bg1"/>
                </a:solidFill>
              </a:rPr>
              <a:t>结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267200" cy="4525963"/>
          </a:xfrm>
        </p:spPr>
        <p:txBody>
          <a:bodyPr>
            <a:normAutofit fontScale="92500"/>
          </a:bodyPr>
          <a:lstStyle/>
          <a:p>
            <a:pPr lvl="0"/>
            <a:r>
              <a:rPr lang="en-US" sz="4400" b="1" dirty="0">
                <a:solidFill>
                  <a:srgbClr val="FFFF00"/>
                </a:solidFill>
              </a:rPr>
              <a:t>Lesson plan</a:t>
            </a:r>
          </a:p>
          <a:p>
            <a:pPr lvl="0"/>
            <a:r>
              <a:rPr lang="en-US" sz="4400" b="1" dirty="0">
                <a:solidFill>
                  <a:srgbClr val="FFFF00"/>
                </a:solidFill>
              </a:rPr>
              <a:t>Proficiency Level</a:t>
            </a:r>
          </a:p>
          <a:p>
            <a:pPr lvl="0"/>
            <a:r>
              <a:rPr lang="en-US" sz="4400" b="1" dirty="0">
                <a:solidFill>
                  <a:srgbClr val="FFFF00"/>
                </a:solidFill>
              </a:rPr>
              <a:t>Age appropriate</a:t>
            </a:r>
          </a:p>
          <a:p>
            <a:pPr lvl="0"/>
            <a:r>
              <a:rPr lang="en-US" sz="4400" b="1" dirty="0">
                <a:solidFill>
                  <a:srgbClr val="FFFF00"/>
                </a:solidFill>
              </a:rPr>
              <a:t>Can-do</a:t>
            </a:r>
          </a:p>
          <a:p>
            <a:pPr lvl="0"/>
            <a:r>
              <a:rPr lang="en-US" sz="4400" b="1" dirty="0">
                <a:solidFill>
                  <a:srgbClr val="FFFF00"/>
                </a:solidFill>
              </a:rPr>
              <a:t>Know</a:t>
            </a:r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3962400" y="1600200"/>
            <a:ext cx="5410200" cy="4525963"/>
          </a:xfrm>
        </p:spPr>
        <p:txBody>
          <a:bodyPr>
            <a:normAutofit fontScale="92500"/>
          </a:bodyPr>
          <a:lstStyle/>
          <a:p>
            <a:pPr lvl="0"/>
            <a:r>
              <a:rPr lang="en-US" sz="4300" b="1" dirty="0">
                <a:solidFill>
                  <a:srgbClr val="FFFF00"/>
                </a:solidFill>
              </a:rPr>
              <a:t>Class </a:t>
            </a:r>
            <a:r>
              <a:rPr lang="en-US" sz="4300" b="1" dirty="0" smtClean="0">
                <a:solidFill>
                  <a:srgbClr val="FFFF00"/>
                </a:solidFill>
              </a:rPr>
              <a:t>Activity-</a:t>
            </a:r>
          </a:p>
          <a:p>
            <a:pPr lvl="0"/>
            <a:endParaRPr lang="en-US" sz="1500" dirty="0"/>
          </a:p>
          <a:p>
            <a:pPr>
              <a:buNone/>
            </a:pPr>
            <a:r>
              <a:rPr lang="en-US" sz="3500" b="1" dirty="0" smtClean="0">
                <a:solidFill>
                  <a:srgbClr val="FFFF00"/>
                </a:solidFill>
              </a:rPr>
              <a:t>         . </a:t>
            </a:r>
            <a:r>
              <a:rPr lang="en-US" sz="3500" b="1" dirty="0">
                <a:solidFill>
                  <a:srgbClr val="FFFF00"/>
                </a:solidFill>
              </a:rPr>
              <a:t>Authentic materials</a:t>
            </a:r>
            <a:endParaRPr lang="en-US" sz="3500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3500" b="1" dirty="0" smtClean="0">
                <a:solidFill>
                  <a:srgbClr val="FFFF00"/>
                </a:solidFill>
              </a:rPr>
              <a:t>         . </a:t>
            </a:r>
            <a:r>
              <a:rPr lang="en-US" sz="3500" b="1" dirty="0">
                <a:solidFill>
                  <a:srgbClr val="FFFF00"/>
                </a:solidFill>
              </a:rPr>
              <a:t>Teach in context (</a:t>
            </a:r>
            <a:r>
              <a:rPr lang="zh-CN" altLang="en-US" sz="3500" b="1" dirty="0">
                <a:solidFill>
                  <a:srgbClr val="FFFF00"/>
                </a:solidFill>
              </a:rPr>
              <a:t>教</a:t>
            </a:r>
            <a:r>
              <a:rPr lang="en-US" sz="3500" b="1" dirty="0">
                <a:solidFill>
                  <a:srgbClr val="FFFF00"/>
                </a:solidFill>
              </a:rPr>
              <a:t>)</a:t>
            </a:r>
            <a:endParaRPr lang="en-US" sz="3500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3500" b="1" dirty="0" smtClean="0">
                <a:solidFill>
                  <a:srgbClr val="FFFF00"/>
                </a:solidFill>
              </a:rPr>
              <a:t>         . </a:t>
            </a:r>
            <a:r>
              <a:rPr lang="en-US" sz="3500" b="1" dirty="0">
                <a:solidFill>
                  <a:srgbClr val="FFFF00"/>
                </a:solidFill>
              </a:rPr>
              <a:t>Application (</a:t>
            </a:r>
            <a:r>
              <a:rPr lang="zh-CN" altLang="en-US" sz="3500" b="1" dirty="0">
                <a:solidFill>
                  <a:srgbClr val="FFFF00"/>
                </a:solidFill>
              </a:rPr>
              <a:t>练</a:t>
            </a:r>
            <a:r>
              <a:rPr lang="en-US" sz="3500" b="1" dirty="0">
                <a:solidFill>
                  <a:srgbClr val="FFFF00"/>
                </a:solidFill>
              </a:rPr>
              <a:t>)</a:t>
            </a:r>
            <a:r>
              <a:rPr lang="zh-CN" altLang="en-US" sz="3500" b="1" dirty="0">
                <a:solidFill>
                  <a:srgbClr val="FFFF00"/>
                </a:solidFill>
              </a:rPr>
              <a:t>（用）</a:t>
            </a:r>
            <a:endParaRPr lang="en-US" sz="3500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3500" b="1" dirty="0" smtClean="0">
                <a:solidFill>
                  <a:srgbClr val="FFFF00"/>
                </a:solidFill>
              </a:rPr>
              <a:t>         . </a:t>
            </a:r>
            <a:r>
              <a:rPr lang="en-US" sz="3500" b="1" dirty="0">
                <a:solidFill>
                  <a:srgbClr val="FFFF00"/>
                </a:solidFill>
              </a:rPr>
              <a:t>Communication </a:t>
            </a:r>
            <a:r>
              <a:rPr lang="zh-CN" altLang="en-US" sz="3500" b="1" dirty="0">
                <a:solidFill>
                  <a:srgbClr val="FFFF00"/>
                </a:solidFill>
              </a:rPr>
              <a:t>（用）</a:t>
            </a:r>
            <a:endParaRPr lang="en-US" sz="3500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3500" b="1" dirty="0" smtClean="0">
                <a:solidFill>
                  <a:srgbClr val="FFFF00"/>
                </a:solidFill>
              </a:rPr>
              <a:t>         </a:t>
            </a:r>
            <a:r>
              <a:rPr lang="en-US" sz="3500" b="1" dirty="0">
                <a:solidFill>
                  <a:srgbClr val="FFFF00"/>
                </a:solidFill>
              </a:rPr>
              <a:t>. Meaningful (</a:t>
            </a:r>
            <a:r>
              <a:rPr lang="zh-CN" altLang="en-US" sz="3500" b="1" dirty="0">
                <a:solidFill>
                  <a:srgbClr val="FFFF00"/>
                </a:solidFill>
              </a:rPr>
              <a:t>真实语境</a:t>
            </a:r>
            <a:r>
              <a:rPr lang="en-US" sz="3500" b="1" dirty="0">
                <a:solidFill>
                  <a:srgbClr val="FFFF00"/>
                </a:solidFill>
              </a:rPr>
              <a:t>)</a:t>
            </a:r>
            <a:endParaRPr lang="en-US" sz="35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2327</Words>
  <Application>Microsoft Office PowerPoint</Application>
  <PresentationFormat>On-screen Show (4:3)</PresentationFormat>
  <Paragraphs>309</Paragraphs>
  <Slides>94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5" baseType="lpstr">
      <vt:lpstr>Office Theme</vt:lpstr>
      <vt:lpstr> 介绍中国菜 </vt:lpstr>
      <vt:lpstr>娄老师中文班</vt:lpstr>
      <vt:lpstr>Slide 3</vt:lpstr>
      <vt:lpstr>Slide 4</vt:lpstr>
      <vt:lpstr>Slide 5</vt:lpstr>
      <vt:lpstr>思考方向:</vt:lpstr>
      <vt:lpstr>Slide 7</vt:lpstr>
      <vt:lpstr>          教学实例</vt:lpstr>
      <vt:lpstr>                 Pre-Task                  麻婆豆腐是什么?</vt:lpstr>
      <vt:lpstr>Pre-Task Review</vt:lpstr>
      <vt:lpstr> </vt:lpstr>
      <vt:lpstr>Slide 12</vt:lpstr>
      <vt:lpstr> </vt:lpstr>
      <vt:lpstr>               鸡汤</vt:lpstr>
      <vt:lpstr>     酸辣汤</vt:lpstr>
      <vt:lpstr> 番茄豆腐汤</vt:lpstr>
      <vt:lpstr>  火鸡白菜汤</vt:lpstr>
      <vt:lpstr>         牛肉面</vt:lpstr>
      <vt:lpstr>煮                        Zhǔ </vt:lpstr>
      <vt:lpstr>                鸡汤</vt:lpstr>
      <vt:lpstr>         酸辣汤</vt:lpstr>
      <vt:lpstr> 番茄豆腐汤</vt:lpstr>
      <vt:lpstr>  火鸡白菜汤</vt:lpstr>
      <vt:lpstr>         牛肉面</vt:lpstr>
      <vt:lpstr> </vt:lpstr>
      <vt:lpstr>        番茄蛋</vt:lpstr>
      <vt:lpstr>             芥蓝</vt:lpstr>
      <vt:lpstr>    咸鱼鸡粒饭</vt:lpstr>
      <vt:lpstr>炒 Chǎo</vt:lpstr>
      <vt:lpstr>     番茄炒蛋</vt:lpstr>
      <vt:lpstr>        清炒菠菜 </vt:lpstr>
      <vt:lpstr>咸鱼鸡粒炒饭</vt:lpstr>
      <vt:lpstr> </vt:lpstr>
      <vt:lpstr>               鸡</vt:lpstr>
      <vt:lpstr>              鱼</vt:lpstr>
      <vt:lpstr>               虾  </vt:lpstr>
      <vt:lpstr>炸 Zhà</vt:lpstr>
      <vt:lpstr>             炸鸡</vt:lpstr>
      <vt:lpstr>              炸鱼</vt:lpstr>
      <vt:lpstr>               炸虾  </vt:lpstr>
      <vt:lpstr> </vt:lpstr>
      <vt:lpstr>       北京鸭</vt:lpstr>
      <vt:lpstr>烤  Kǎo</vt:lpstr>
      <vt:lpstr>       北京烤鸭</vt:lpstr>
      <vt:lpstr> </vt:lpstr>
      <vt:lpstr>                  鱼</vt:lpstr>
      <vt:lpstr>            龙虾</vt:lpstr>
      <vt:lpstr>蒸  Zhēng</vt:lpstr>
      <vt:lpstr>            清蒸鱼</vt:lpstr>
      <vt:lpstr> 清蒸龙虾</vt:lpstr>
      <vt:lpstr> </vt:lpstr>
      <vt:lpstr>                   鱼</vt:lpstr>
      <vt:lpstr>                  肉</vt:lpstr>
      <vt:lpstr>Slide 54</vt:lpstr>
      <vt:lpstr>红烧  Hóng Shāo</vt:lpstr>
      <vt:lpstr>            红烧鱼</vt:lpstr>
      <vt:lpstr>          红烧肉</vt:lpstr>
      <vt:lpstr>Slide 58</vt:lpstr>
      <vt:lpstr>豆腐的做法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Task-based Performance Assessments:</vt:lpstr>
      <vt:lpstr>Slide 75</vt:lpstr>
      <vt:lpstr>四川麻婆豆腐</vt:lpstr>
      <vt:lpstr>做法</vt:lpstr>
      <vt:lpstr>Slide 78</vt:lpstr>
      <vt:lpstr>      B. 根据食材、调味料、                    做法及味道 ,          介绍一道你喜爱的中国菜。                （concept map）  </vt:lpstr>
      <vt:lpstr>介绍一道中国名菜</vt:lpstr>
      <vt:lpstr>Slide 81</vt:lpstr>
      <vt:lpstr>                            豆腐                 葱蒜                   猪肉末</vt:lpstr>
      <vt:lpstr>                            豆腐                 葱蒜                   猪肉末</vt:lpstr>
      <vt:lpstr>                            豆腐                 葱蒜                   猪肉末</vt:lpstr>
      <vt:lpstr>                            豆腐                 葱蒜                   猪肉末</vt:lpstr>
      <vt:lpstr>看图说故事 </vt:lpstr>
      <vt:lpstr>Student work samples</vt:lpstr>
      <vt:lpstr>Slide 88</vt:lpstr>
      <vt:lpstr>Slide 89</vt:lpstr>
      <vt:lpstr>Slide 90</vt:lpstr>
      <vt:lpstr>Slide 91</vt:lpstr>
      <vt:lpstr>Slide 92</vt:lpstr>
      <vt:lpstr>请老师们一起讨论</vt:lpstr>
      <vt:lpstr>总结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Warehouse</dc:creator>
  <cp:lastModifiedBy>TeresaL</cp:lastModifiedBy>
  <cp:revision>100</cp:revision>
  <dcterms:created xsi:type="dcterms:W3CDTF">2015-02-08T20:50:26Z</dcterms:created>
  <dcterms:modified xsi:type="dcterms:W3CDTF">2015-02-14T22:17:40Z</dcterms:modified>
</cp:coreProperties>
</file>